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charts/chart28.xml" ContentType="application/vnd.openxmlformats-officedocument.drawingml.char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charts/chart24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charts/chart7.xml" ContentType="application/vnd.openxmlformats-officedocument.drawingml.chart+xml"/>
  <Override PartName="/ppt/charts/chart2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rawings/drawing5.xml" ContentType="application/vnd.openxmlformats-officedocument.drawingml.chartshap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rawings/drawing3.xml" ContentType="application/vnd.openxmlformats-officedocument.drawingml.chartshapes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charts/chart18.xml" ContentType="application/vnd.openxmlformats-officedocument.drawingml.chart+xml"/>
  <Override PartName="/ppt/charts/chart27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charts/chart16.xml" ContentType="application/vnd.openxmlformats-officedocument.drawingml.chart+xml"/>
  <Override PartName="/ppt/charts/chart25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ppt/charts/chart23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charts/chart21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rawings/drawing4.xml" ContentType="application/vnd.openxmlformats-officedocument.drawingml.chartshape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charts/chart26.xml" ContentType="application/vnd.openxmlformats-officedocument.drawingml.char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charts/chart15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60"/>
  </p:notesMasterIdLst>
  <p:sldIdLst>
    <p:sldId id="256" r:id="rId2"/>
    <p:sldId id="299" r:id="rId3"/>
    <p:sldId id="298" r:id="rId4"/>
    <p:sldId id="270" r:id="rId5"/>
    <p:sldId id="269" r:id="rId6"/>
    <p:sldId id="320" r:id="rId7"/>
    <p:sldId id="335" r:id="rId8"/>
    <p:sldId id="276" r:id="rId9"/>
    <p:sldId id="275" r:id="rId10"/>
    <p:sldId id="336" r:id="rId11"/>
    <p:sldId id="337" r:id="rId12"/>
    <p:sldId id="357" r:id="rId13"/>
    <p:sldId id="288" r:id="rId14"/>
    <p:sldId id="344" r:id="rId15"/>
    <p:sldId id="355" r:id="rId16"/>
    <p:sldId id="266" r:id="rId17"/>
    <p:sldId id="257" r:id="rId18"/>
    <p:sldId id="259" r:id="rId19"/>
    <p:sldId id="258" r:id="rId20"/>
    <p:sldId id="322" r:id="rId21"/>
    <p:sldId id="323" r:id="rId22"/>
    <p:sldId id="265" r:id="rId23"/>
    <p:sldId id="302" r:id="rId24"/>
    <p:sldId id="338" r:id="rId25"/>
    <p:sldId id="339" r:id="rId26"/>
    <p:sldId id="358" r:id="rId27"/>
    <p:sldId id="291" r:id="rId28"/>
    <p:sldId id="345" r:id="rId29"/>
    <p:sldId id="354" r:id="rId30"/>
    <p:sldId id="305" r:id="rId31"/>
    <p:sldId id="312" r:id="rId32"/>
    <p:sldId id="306" r:id="rId33"/>
    <p:sldId id="307" r:id="rId34"/>
    <p:sldId id="308" r:id="rId35"/>
    <p:sldId id="310" r:id="rId36"/>
    <p:sldId id="314" r:id="rId37"/>
    <p:sldId id="315" r:id="rId38"/>
    <p:sldId id="340" r:id="rId39"/>
    <p:sldId id="341" r:id="rId40"/>
    <p:sldId id="359" r:id="rId41"/>
    <p:sldId id="316" r:id="rId42"/>
    <p:sldId id="350" r:id="rId43"/>
    <p:sldId id="317" r:id="rId44"/>
    <p:sldId id="327" r:id="rId45"/>
    <p:sldId id="324" r:id="rId46"/>
    <p:sldId id="331" r:id="rId47"/>
    <p:sldId id="279" r:id="rId48"/>
    <p:sldId id="329" r:id="rId49"/>
    <p:sldId id="332" r:id="rId50"/>
    <p:sldId id="313" r:id="rId51"/>
    <p:sldId id="328" r:id="rId52"/>
    <p:sldId id="342" r:id="rId53"/>
    <p:sldId id="343" r:id="rId54"/>
    <p:sldId id="360" r:id="rId55"/>
    <p:sldId id="325" r:id="rId56"/>
    <p:sldId id="351" r:id="rId57"/>
    <p:sldId id="353" r:id="rId58"/>
    <p:sldId id="361" r:id="rId5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77" autoAdjust="0"/>
    <p:restoredTop sz="94662" autoAdjust="0"/>
  </p:normalViewPr>
  <p:slideViewPr>
    <p:cSldViewPr>
      <p:cViewPr>
        <p:scale>
          <a:sx n="90" d="100"/>
          <a:sy n="90" d="100"/>
        </p:scale>
        <p:origin x="-588" y="-4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911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8.xlsx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2.xlsx"/></Relationships>
</file>

<file path=ppt/charts/_rels/chart2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23.xlsx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24.xlsx"/></Relationships>
</file>

<file path=ppt/charts/_rels/chart2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Office_Excel25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6.xlsx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7.xlsx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8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учащихся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190</c:v>
                </c:pt>
                <c:pt idx="1">
                  <c:v>665</c:v>
                </c:pt>
                <c:pt idx="2">
                  <c:v>855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Выполняли работу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184</c:v>
                </c:pt>
                <c:pt idx="1">
                  <c:v>637</c:v>
                </c:pt>
                <c:pt idx="2">
                  <c:v>821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dLbls>
            <c:dLbl>
              <c:idx val="0"/>
              <c:layout>
                <c:manualLayout>
                  <c:x val="-6.9444444444444933E-2"/>
                  <c:y val="-2.8060326608944881E-2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-6.7901234567902133E-2"/>
                  <c:y val="-0.29743968300227763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-6.7901234567902133E-2"/>
                  <c:y val="-0.42371093179507546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Лист1!$D$2:$D$4</c:f>
              <c:numCache>
                <c:formatCode>0%</c:formatCode>
                <c:ptCount val="3"/>
                <c:pt idx="0">
                  <c:v>0.96842105263158806</c:v>
                </c:pt>
                <c:pt idx="1">
                  <c:v>0.95789473684210924</c:v>
                </c:pt>
                <c:pt idx="2">
                  <c:v>0.960233918128655</c:v>
                </c:pt>
              </c:numCache>
            </c:numRef>
          </c:val>
        </c:ser>
        <c:dLbls>
          <c:showVal val="1"/>
        </c:dLbls>
        <c:axId val="62733312"/>
        <c:axId val="62747392"/>
      </c:barChart>
      <c:catAx>
        <c:axId val="62733312"/>
        <c:scaling>
          <c:orientation val="minMax"/>
        </c:scaling>
        <c:axPos val="b"/>
        <c:tickLblPos val="nextTo"/>
        <c:crossAx val="62747392"/>
        <c:crosses val="autoZero"/>
        <c:auto val="1"/>
        <c:lblAlgn val="ctr"/>
        <c:lblOffset val="100"/>
      </c:catAx>
      <c:valAx>
        <c:axId val="62747392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62733312"/>
        <c:crosses val="autoZero"/>
        <c:crossBetween val="between"/>
      </c:valAx>
    </c:plotArea>
    <c:legend>
      <c:legendPos val="b"/>
      <c:legendEntry>
        <c:idx val="2"/>
        <c:delete val="1"/>
      </c:legendEntry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.35185185185185985"/>
                  <c:y val="-1.1224133123521584E-2"/>
                </c:manualLayout>
              </c:layout>
              <c:dLblPos val="outEnd"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delete val="1"/>
            </c:dLbl>
            <c:dLbl>
              <c:idx val="7"/>
              <c:layout/>
              <c:showVal val="1"/>
            </c:dLbl>
            <c:dLbl>
              <c:idx val="8"/>
              <c:delete val="1"/>
            </c:dLbl>
            <c:dLbl>
              <c:idx val="9"/>
              <c:layout/>
              <c:showVal val="1"/>
            </c:dLbl>
            <c:dLbl>
              <c:idx val="10"/>
              <c:layout/>
              <c:showVal val="1"/>
            </c:dLbl>
            <c:dLbl>
              <c:idx val="11"/>
              <c:layout/>
              <c:showVal val="1"/>
            </c:dLbl>
            <c:dLbl>
              <c:idx val="12"/>
              <c:layout/>
              <c:showVal val="1"/>
            </c:dLbl>
            <c:dLbl>
              <c:idx val="13"/>
              <c:layout/>
              <c:showVal val="1"/>
            </c:dLbl>
            <c:dLbl>
              <c:idx val="14"/>
              <c:layout/>
              <c:showVal val="1"/>
            </c:dLbl>
            <c:dLbl>
              <c:idx val="15"/>
              <c:layout/>
              <c:showVal val="1"/>
            </c:dLbl>
            <c:dLbl>
              <c:idx val="16"/>
              <c:layout/>
              <c:showVal val="1"/>
            </c:dLbl>
            <c:dLbl>
              <c:idx val="17"/>
              <c:layout/>
              <c:showVal val="1"/>
            </c:dLbl>
            <c:dLbl>
              <c:idx val="18"/>
              <c:layout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СОШ им. Горького</c:v>
                </c:pt>
                <c:pt idx="1">
                  <c:v>Урдалинская ООШ</c:v>
                </c:pt>
                <c:pt idx="2">
                  <c:v>Зай- Каратайская ООШ</c:v>
                </c:pt>
                <c:pt idx="3">
                  <c:v>Н – Чершелинская ООШ</c:v>
                </c:pt>
                <c:pt idx="4">
                  <c:v>Н- Иштирякская ш –дет.сад</c:v>
                </c:pt>
                <c:pt idx="5">
                  <c:v>Ст – Иштерякская ООШ</c:v>
                </c:pt>
                <c:pt idx="6">
                  <c:v>Каркалинская ООШ</c:v>
                </c:pt>
                <c:pt idx="7">
                  <c:v>Куакбашская ООШ</c:v>
                </c:pt>
                <c:pt idx="8">
                  <c:v>Сугушлинская ООШ</c:v>
                </c:pt>
                <c:pt idx="9">
                  <c:v>Сарабикуловская ООШ</c:v>
                </c:pt>
                <c:pt idx="10">
                  <c:v>Урмышлинская ООШ</c:v>
                </c:pt>
                <c:pt idx="11">
                  <c:v>Керлигачская ООШ</c:v>
                </c:pt>
                <c:pt idx="12">
                  <c:v>Подлесная ООШ</c:v>
                </c:pt>
                <c:pt idx="13">
                  <c:v>Н. -Чершелин. ш – дет. сад</c:v>
                </c:pt>
                <c:pt idx="14">
                  <c:v>Н.Серёжкинская СОШ</c:v>
                </c:pt>
                <c:pt idx="15">
                  <c:v>Ивановская ООШ</c:v>
                </c:pt>
                <c:pt idx="16">
                  <c:v>Старо - Кувакская СОШ</c:v>
                </c:pt>
                <c:pt idx="17">
                  <c:v>Ст-Письмянская ООШ</c:v>
                </c:pt>
                <c:pt idx="18">
                  <c:v>Шугуровская СОШ </c:v>
                </c:pt>
                <c:pt idx="19">
                  <c:v>Тимяшевская СОШ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0.98</c:v>
                </c:pt>
                <c:pt idx="19">
                  <c:v>0.98</c:v>
                </c:pt>
              </c:numCache>
            </c:numRef>
          </c:val>
        </c:ser>
        <c:axId val="89039232"/>
        <c:axId val="89040768"/>
      </c:barChart>
      <c:catAx>
        <c:axId val="89039232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9040768"/>
        <c:crosses val="autoZero"/>
        <c:auto val="1"/>
        <c:lblAlgn val="ctr"/>
        <c:lblOffset val="100"/>
      </c:catAx>
      <c:valAx>
        <c:axId val="89040768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9039232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7490147149633221E-2"/>
          <c:y val="0.11904761904761912"/>
          <c:w val="0.93580130441650611"/>
          <c:h val="0.63692017664460798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№10</c:v>
                </c:pt>
                <c:pt idx="1">
                  <c:v>Лицей №12</c:v>
                </c:pt>
                <c:pt idx="2">
                  <c:v>СОШ №2</c:v>
                </c:pt>
                <c:pt idx="3">
                  <c:v>СОШ №4</c:v>
                </c:pt>
                <c:pt idx="4">
                  <c:v>СОШ №13</c:v>
                </c:pt>
                <c:pt idx="5">
                  <c:v>СОШ №3</c:v>
                </c:pt>
                <c:pt idx="6">
                  <c:v>СОШ №7</c:v>
                </c:pt>
                <c:pt idx="7">
                  <c:v>СОШ №6</c:v>
                </c:pt>
                <c:pt idx="8">
                  <c:v>СОШ №8</c:v>
                </c:pt>
                <c:pt idx="9">
                  <c:v>СОШ №5</c:v>
                </c:pt>
                <c:pt idx="10">
                  <c:v>Гимназия №11</c:v>
                </c:pt>
                <c:pt idx="11">
                  <c:v>ООШ №1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0.88</c:v>
                </c:pt>
                <c:pt idx="1">
                  <c:v>0.86000000000000065</c:v>
                </c:pt>
                <c:pt idx="2">
                  <c:v>0.85000000000000064</c:v>
                </c:pt>
                <c:pt idx="3">
                  <c:v>0.82000000000000062</c:v>
                </c:pt>
                <c:pt idx="4">
                  <c:v>0.8</c:v>
                </c:pt>
                <c:pt idx="5">
                  <c:v>0.79</c:v>
                </c:pt>
                <c:pt idx="6">
                  <c:v>0.74000000000000332</c:v>
                </c:pt>
                <c:pt idx="7">
                  <c:v>0.72000000000000064</c:v>
                </c:pt>
                <c:pt idx="8">
                  <c:v>0.71000000000000063</c:v>
                </c:pt>
                <c:pt idx="9">
                  <c:v>0.70000000000000062</c:v>
                </c:pt>
                <c:pt idx="10">
                  <c:v>0.64000000000000379</c:v>
                </c:pt>
                <c:pt idx="11">
                  <c:v>0.64000000000000379</c:v>
                </c:pt>
              </c:numCache>
            </c:numRef>
          </c:val>
        </c:ser>
        <c:axId val="89499904"/>
        <c:axId val="89501696"/>
      </c:barChart>
      <c:catAx>
        <c:axId val="8949990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9501696"/>
        <c:crosses val="autoZero"/>
        <c:auto val="1"/>
        <c:lblAlgn val="ctr"/>
        <c:lblOffset val="100"/>
      </c:catAx>
      <c:valAx>
        <c:axId val="89501696"/>
        <c:scaling>
          <c:orientation val="minMax"/>
        </c:scaling>
        <c:delete val="1"/>
        <c:axPos val="l"/>
        <c:numFmt formatCode="0%" sourceLinked="1"/>
        <c:tickLblPos val="nextTo"/>
        <c:crossAx val="8949990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1"/>
              <c:delete val="1"/>
            </c:dLbl>
            <c:dLbl>
              <c:idx val="3"/>
              <c:layout/>
              <c:showVal val="1"/>
            </c:dLbl>
            <c:dLbl>
              <c:idx val="5"/>
              <c:layout/>
              <c:showVal val="1"/>
            </c:dLbl>
            <c:dLbl>
              <c:idx val="7"/>
              <c:layout/>
              <c:showVal val="1"/>
            </c:dLbl>
            <c:dLbl>
              <c:idx val="9"/>
              <c:layout/>
              <c:showVal val="1"/>
            </c:dLbl>
            <c:dLbl>
              <c:idx val="11"/>
              <c:layout/>
              <c:showVal val="1"/>
            </c:dLbl>
            <c:dLbl>
              <c:idx val="13"/>
              <c:layout/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Куакбашская ООШ</c:v>
                </c:pt>
                <c:pt idx="1">
                  <c:v>Урмышлинская ООШ</c:v>
                </c:pt>
                <c:pt idx="2">
                  <c:v>Подлесная ООШ</c:v>
                </c:pt>
                <c:pt idx="3">
                  <c:v>Старо - Кувакская СОШ</c:v>
                </c:pt>
                <c:pt idx="4">
                  <c:v>Н. -Чершелин. ш – дет. сад</c:v>
                </c:pt>
                <c:pt idx="5">
                  <c:v>Н.Серёжкинская СОШ</c:v>
                </c:pt>
                <c:pt idx="6">
                  <c:v>Зай- Каратайская ООШ</c:v>
                </c:pt>
                <c:pt idx="7">
                  <c:v>Ст-Письмянская ООШ</c:v>
                </c:pt>
                <c:pt idx="8">
                  <c:v>Н – Чершелинская СОШ</c:v>
                </c:pt>
                <c:pt idx="9">
                  <c:v>СОШ им. Горького</c:v>
                </c:pt>
                <c:pt idx="10">
                  <c:v>Каркалинская ООШ</c:v>
                </c:pt>
                <c:pt idx="11">
                  <c:v>Шугуровская СОШ </c:v>
                </c:pt>
                <c:pt idx="12">
                  <c:v>Н- Иштирякская ш –дет.сад</c:v>
                </c:pt>
                <c:pt idx="13">
                  <c:v>Сугушлинская ООШ</c:v>
                </c:pt>
                <c:pt idx="14">
                  <c:v>Урдалинская ООШ</c:v>
                </c:pt>
                <c:pt idx="15">
                  <c:v>Керлигачская ООШ</c:v>
                </c:pt>
                <c:pt idx="16">
                  <c:v>Тимяшевская СОШ</c:v>
                </c:pt>
                <c:pt idx="17">
                  <c:v>Сарабикуловская ООШ</c:v>
                </c:pt>
                <c:pt idx="18">
                  <c:v>Ст – Иштерякская ООШ</c:v>
                </c:pt>
                <c:pt idx="19">
                  <c:v>Ивановская ООШ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0.88</c:v>
                </c:pt>
                <c:pt idx="4">
                  <c:v>0.83000000000000063</c:v>
                </c:pt>
                <c:pt idx="5">
                  <c:v>0.83000000000000063</c:v>
                </c:pt>
                <c:pt idx="6">
                  <c:v>0.8</c:v>
                </c:pt>
                <c:pt idx="7">
                  <c:v>0.8</c:v>
                </c:pt>
                <c:pt idx="8">
                  <c:v>0.75000000000000344</c:v>
                </c:pt>
                <c:pt idx="9">
                  <c:v>0.75000000000000344</c:v>
                </c:pt>
                <c:pt idx="10">
                  <c:v>0.71000000000000063</c:v>
                </c:pt>
                <c:pt idx="11">
                  <c:v>0.70000000000000062</c:v>
                </c:pt>
                <c:pt idx="12">
                  <c:v>0.67000000000000426</c:v>
                </c:pt>
                <c:pt idx="13">
                  <c:v>0.62000000000000333</c:v>
                </c:pt>
                <c:pt idx="14">
                  <c:v>0.60000000000000064</c:v>
                </c:pt>
                <c:pt idx="15">
                  <c:v>0.60000000000000064</c:v>
                </c:pt>
                <c:pt idx="16">
                  <c:v>0.59</c:v>
                </c:pt>
                <c:pt idx="17">
                  <c:v>0.5</c:v>
                </c:pt>
                <c:pt idx="18">
                  <c:v>0.5</c:v>
                </c:pt>
                <c:pt idx="19">
                  <c:v>0</c:v>
                </c:pt>
              </c:numCache>
            </c:numRef>
          </c:val>
        </c:ser>
        <c:dLbls>
          <c:showVal val="1"/>
        </c:dLbls>
        <c:axId val="88296448"/>
        <c:axId val="88418176"/>
      </c:barChart>
      <c:catAx>
        <c:axId val="88296448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8418176"/>
        <c:crosses val="autoZero"/>
        <c:auto val="1"/>
        <c:lblAlgn val="ctr"/>
        <c:lblOffset val="100"/>
      </c:catAx>
      <c:valAx>
        <c:axId val="8841817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8296448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1106394132965737E-2"/>
          <c:y val="0"/>
          <c:w val="0.938893623733984"/>
          <c:h val="0.62369266341708618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Лицей №12</c:v>
                </c:pt>
                <c:pt idx="1">
                  <c:v>СОШ №2</c:v>
                </c:pt>
                <c:pt idx="2">
                  <c:v>СОШ №4</c:v>
                </c:pt>
                <c:pt idx="3">
                  <c:v>СОШ №10</c:v>
                </c:pt>
                <c:pt idx="4">
                  <c:v>СОШ №13</c:v>
                </c:pt>
                <c:pt idx="5">
                  <c:v>СОШ №3</c:v>
                </c:pt>
                <c:pt idx="6">
                  <c:v>СОШ №6</c:v>
                </c:pt>
                <c:pt idx="7">
                  <c:v>СОШ №7</c:v>
                </c:pt>
                <c:pt idx="8">
                  <c:v>Гимназия №11</c:v>
                </c:pt>
                <c:pt idx="9">
                  <c:v>ООШ №1</c:v>
                </c:pt>
                <c:pt idx="10">
                  <c:v>СОШ №5</c:v>
                </c:pt>
                <c:pt idx="11">
                  <c:v>СОШ №8</c:v>
                </c:pt>
              </c:strCache>
            </c:strRef>
          </c:cat>
          <c:val>
            <c:numRef>
              <c:f>Лист1!$B$2:$B$13</c:f>
              <c:numCache>
                <c:formatCode>0.0</c:formatCode>
                <c:ptCount val="12"/>
                <c:pt idx="0">
                  <c:v>4.3</c:v>
                </c:pt>
                <c:pt idx="1">
                  <c:v>4.3</c:v>
                </c:pt>
                <c:pt idx="2">
                  <c:v>4.2</c:v>
                </c:pt>
                <c:pt idx="3">
                  <c:v>4.2</c:v>
                </c:pt>
                <c:pt idx="4">
                  <c:v>4.0999999999999996</c:v>
                </c:pt>
                <c:pt idx="5">
                  <c:v>4</c:v>
                </c:pt>
                <c:pt idx="6">
                  <c:v>4</c:v>
                </c:pt>
                <c:pt idx="7">
                  <c:v>4</c:v>
                </c:pt>
                <c:pt idx="8">
                  <c:v>4</c:v>
                </c:pt>
                <c:pt idx="9">
                  <c:v>4</c:v>
                </c:pt>
                <c:pt idx="10">
                  <c:v>3.9</c:v>
                </c:pt>
                <c:pt idx="11">
                  <c:v>3.9</c:v>
                </c:pt>
              </c:numCache>
            </c:numRef>
          </c:val>
        </c:ser>
        <c:axId val="92446720"/>
        <c:axId val="92448256"/>
      </c:barChart>
      <c:catAx>
        <c:axId val="9244672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92448256"/>
        <c:crosses val="autoZero"/>
        <c:auto val="1"/>
        <c:lblAlgn val="ctr"/>
        <c:lblOffset val="100"/>
      </c:catAx>
      <c:valAx>
        <c:axId val="92448256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9244672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1356591364722465"/>
          <c:y val="0"/>
          <c:w val="0.84887546148256265"/>
          <c:h val="0.61123301517196127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sz="1200" b="1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Куакбашская ООШ</c:v>
                </c:pt>
                <c:pt idx="1">
                  <c:v>Н.-Иштиряк н.ш. -д.с.</c:v>
                </c:pt>
                <c:pt idx="2">
                  <c:v>Урмышлинская ООШ</c:v>
                </c:pt>
                <c:pt idx="3">
                  <c:v>Керлигачская ООШ</c:v>
                </c:pt>
                <c:pt idx="4">
                  <c:v>Сугушлинская ООШ</c:v>
                </c:pt>
                <c:pt idx="5">
                  <c:v>Нов.Чершелин. Н.ш.- д.с       </c:v>
                </c:pt>
                <c:pt idx="6">
                  <c:v>Подлесная ООШ</c:v>
                </c:pt>
                <c:pt idx="7">
                  <c:v>З.-Каратайская ООШ</c:v>
                </c:pt>
                <c:pt idx="8">
                  <c:v>Зеленорощинская СОШ</c:v>
                </c:pt>
                <c:pt idx="9">
                  <c:v>Старо - Кувакская СОШ</c:v>
                </c:pt>
                <c:pt idx="10">
                  <c:v>Нижнечершилинская СОШ</c:v>
                </c:pt>
                <c:pt idx="11">
                  <c:v>Шугуровская СОШ</c:v>
                </c:pt>
                <c:pt idx="12">
                  <c:v>Каркалинская ООШ</c:v>
                </c:pt>
                <c:pt idx="13">
                  <c:v>Тимяшевская СОШ</c:v>
                </c:pt>
                <c:pt idx="14">
                  <c:v>Урдалинская ООШ</c:v>
                </c:pt>
                <c:pt idx="15">
                  <c:v>Н.-Сережкинская СОШ</c:v>
                </c:pt>
                <c:pt idx="16">
                  <c:v>Ст.-Письмянская ООШ</c:v>
                </c:pt>
                <c:pt idx="17">
                  <c:v>Ст. – Иштиряк. ООШ</c:v>
                </c:pt>
                <c:pt idx="18">
                  <c:v>Сарабикуловская ООШ</c:v>
                </c:pt>
                <c:pt idx="19">
                  <c:v>Ивановская ООШ</c:v>
                </c:pt>
              </c:strCache>
            </c:strRef>
          </c:cat>
          <c:val>
            <c:numRef>
              <c:f>Лист1!$B$2:$B$21</c:f>
              <c:numCache>
                <c:formatCode>0.0</c:formatCode>
                <c:ptCount val="20"/>
                <c:pt idx="0">
                  <c:v>4.4000000000000004</c:v>
                </c:pt>
                <c:pt idx="1">
                  <c:v>4.2</c:v>
                </c:pt>
                <c:pt idx="2">
                  <c:v>4</c:v>
                </c:pt>
                <c:pt idx="3">
                  <c:v>4</c:v>
                </c:pt>
                <c:pt idx="4">
                  <c:v>4</c:v>
                </c:pt>
                <c:pt idx="5">
                  <c:v>4</c:v>
                </c:pt>
                <c:pt idx="6">
                  <c:v>4</c:v>
                </c:pt>
                <c:pt idx="7">
                  <c:v>4</c:v>
                </c:pt>
                <c:pt idx="8">
                  <c:v>4</c:v>
                </c:pt>
                <c:pt idx="9">
                  <c:v>4</c:v>
                </c:pt>
                <c:pt idx="10">
                  <c:v>4</c:v>
                </c:pt>
                <c:pt idx="11">
                  <c:v>3.9</c:v>
                </c:pt>
                <c:pt idx="12">
                  <c:v>3.9</c:v>
                </c:pt>
                <c:pt idx="13">
                  <c:v>3.8</c:v>
                </c:pt>
                <c:pt idx="14">
                  <c:v>3.8</c:v>
                </c:pt>
                <c:pt idx="15">
                  <c:v>3.8</c:v>
                </c:pt>
                <c:pt idx="16">
                  <c:v>3.6</c:v>
                </c:pt>
                <c:pt idx="17">
                  <c:v>3.6</c:v>
                </c:pt>
                <c:pt idx="18">
                  <c:v>3.5</c:v>
                </c:pt>
                <c:pt idx="19">
                  <c:v>3</c:v>
                </c:pt>
              </c:numCache>
            </c:numRef>
          </c:val>
        </c:ser>
        <c:axId val="92697728"/>
        <c:axId val="92699264"/>
      </c:barChart>
      <c:catAx>
        <c:axId val="92697728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92699264"/>
        <c:crosses val="autoZero"/>
        <c:auto val="1"/>
        <c:lblAlgn val="ctr"/>
        <c:lblOffset val="100"/>
      </c:catAx>
      <c:valAx>
        <c:axId val="92699264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9269772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учащихся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190</c:v>
                </c:pt>
                <c:pt idx="1">
                  <c:v>665</c:v>
                </c:pt>
                <c:pt idx="2">
                  <c:v>855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Выполняли работу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189</c:v>
                </c:pt>
                <c:pt idx="1">
                  <c:v>642</c:v>
                </c:pt>
                <c:pt idx="2">
                  <c:v>831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dLbls>
            <c:dLbl>
              <c:idx val="0"/>
              <c:layout>
                <c:manualLayout>
                  <c:x val="-6.9444444444444503E-2"/>
                  <c:y val="-2.8060326608944881E-2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-6.7901234567901494E-2"/>
                  <c:y val="-0.29743968300227763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-6.7901234567901494E-2"/>
                  <c:y val="-0.42371093179507546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Лист1!$D$2:$D$4</c:f>
              <c:numCache>
                <c:formatCode>0%</c:formatCode>
                <c:ptCount val="3"/>
                <c:pt idx="0">
                  <c:v>0.99473684210526259</c:v>
                </c:pt>
                <c:pt idx="1">
                  <c:v>0.96541353383458661</c:v>
                </c:pt>
                <c:pt idx="2">
                  <c:v>0.97192982456140786</c:v>
                </c:pt>
              </c:numCache>
            </c:numRef>
          </c:val>
        </c:ser>
        <c:dLbls>
          <c:showVal val="1"/>
        </c:dLbls>
        <c:axId val="107042304"/>
        <c:axId val="107043840"/>
      </c:barChart>
      <c:catAx>
        <c:axId val="107042304"/>
        <c:scaling>
          <c:orientation val="minMax"/>
        </c:scaling>
        <c:axPos val="b"/>
        <c:tickLblPos val="nextTo"/>
        <c:crossAx val="107043840"/>
        <c:crosses val="autoZero"/>
        <c:auto val="1"/>
        <c:lblAlgn val="ctr"/>
        <c:lblOffset val="100"/>
      </c:catAx>
      <c:valAx>
        <c:axId val="107043840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107042304"/>
        <c:crosses val="autoZero"/>
        <c:crossBetween val="between"/>
      </c:valAx>
    </c:plotArea>
    <c:legend>
      <c:legendPos val="b"/>
      <c:legendEntry>
        <c:idx val="2"/>
        <c:delete val="1"/>
      </c:legendEntry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№2</c:v>
                </c:pt>
                <c:pt idx="1">
                  <c:v>СОШ №4</c:v>
                </c:pt>
                <c:pt idx="2">
                  <c:v>СОШ №7</c:v>
                </c:pt>
                <c:pt idx="3">
                  <c:v>СОШ №8</c:v>
                </c:pt>
                <c:pt idx="4">
                  <c:v>СОШ №13</c:v>
                </c:pt>
                <c:pt idx="5">
                  <c:v>СОШ №10</c:v>
                </c:pt>
                <c:pt idx="6">
                  <c:v>СОШ №3</c:v>
                </c:pt>
                <c:pt idx="7">
                  <c:v>ООШ №1</c:v>
                </c:pt>
                <c:pt idx="8">
                  <c:v>СОШ №5</c:v>
                </c:pt>
                <c:pt idx="9">
                  <c:v>СОШ №6</c:v>
                </c:pt>
                <c:pt idx="10">
                  <c:v>Лицей №12</c:v>
                </c:pt>
                <c:pt idx="11">
                  <c:v>Гимназия №11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</c:ser>
        <c:axId val="107201280"/>
        <c:axId val="107202816"/>
      </c:barChart>
      <c:catAx>
        <c:axId val="10720128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07202816"/>
        <c:crosses val="autoZero"/>
        <c:auto val="1"/>
        <c:lblAlgn val="ctr"/>
        <c:lblOffset val="100"/>
      </c:catAx>
      <c:valAx>
        <c:axId val="10720281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10720128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sz="1200" b="1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Урмышлинская ООШ</c:v>
                </c:pt>
                <c:pt idx="1">
                  <c:v>Ст – Иштерякская ООШ</c:v>
                </c:pt>
                <c:pt idx="2">
                  <c:v>СОШ им. Горького</c:v>
                </c:pt>
                <c:pt idx="3">
                  <c:v>Шугуровская СОШ </c:v>
                </c:pt>
                <c:pt idx="4">
                  <c:v>Тимяшевская СОШ</c:v>
                </c:pt>
                <c:pt idx="5">
                  <c:v>Керлигачская ООШ</c:v>
                </c:pt>
                <c:pt idx="6">
                  <c:v>Н– Чершелинская СОШ</c:v>
                </c:pt>
                <c:pt idx="7">
                  <c:v>Урдалинская ООШ</c:v>
                </c:pt>
                <c:pt idx="8">
                  <c:v>Сугушлинская ООШ</c:v>
                </c:pt>
                <c:pt idx="9">
                  <c:v>Сарабикуловская ООШ</c:v>
                </c:pt>
                <c:pt idx="10">
                  <c:v>Н–Чершелин. ш.– дет. сад</c:v>
                </c:pt>
                <c:pt idx="11">
                  <c:v>Подлесная ООШ</c:v>
                </c:pt>
                <c:pt idx="12">
                  <c:v>Куакбашская ООШ</c:v>
                </c:pt>
                <c:pt idx="13">
                  <c:v>Зай - Каратайская ООШ</c:v>
                </c:pt>
                <c:pt idx="14">
                  <c:v>Н - Иштирякская ш- д. сад</c:v>
                </c:pt>
                <c:pt idx="15">
                  <c:v>Н.Серёжкинская СОШ</c:v>
                </c:pt>
                <c:pt idx="16">
                  <c:v>Каркалинская ООШ</c:v>
                </c:pt>
                <c:pt idx="17">
                  <c:v>Ивановская ООШ</c:v>
                </c:pt>
                <c:pt idx="18">
                  <c:v>Ст-Письмянская ООШ</c:v>
                </c:pt>
                <c:pt idx="19">
                  <c:v>Старо - Кувакская СОШ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</c:numCache>
            </c:numRef>
          </c:val>
        </c:ser>
        <c:axId val="106459520"/>
        <c:axId val="106461056"/>
      </c:barChart>
      <c:catAx>
        <c:axId val="106459520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06461056"/>
        <c:crosses val="autoZero"/>
        <c:auto val="1"/>
        <c:lblAlgn val="ctr"/>
        <c:lblOffset val="100"/>
      </c:catAx>
      <c:valAx>
        <c:axId val="10646105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10645952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8418262916119422E-2"/>
          <c:y val="4.2328042328042333E-2"/>
          <c:w val="0.91722922653296624"/>
          <c:h val="0.64846185893430064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>
                <c:manualLayout>
                  <c:x val="1.0160880609652884E-2"/>
                  <c:y val="-7.9365079365079413E-3"/>
                </c:manualLayout>
              </c:layout>
              <c:dLblPos val="outEnd"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>
              <c:idx val="7"/>
              <c:layout/>
              <c:showVal val="1"/>
            </c:dLbl>
            <c:dLbl>
              <c:idx val="8"/>
              <c:layout>
                <c:manualLayout>
                  <c:x val="0"/>
                  <c:y val="-1.058201058201058E-2"/>
                </c:manualLayout>
              </c:layout>
              <c:showVal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№4</c:v>
                </c:pt>
                <c:pt idx="1">
                  <c:v>СОШ №10</c:v>
                </c:pt>
                <c:pt idx="2">
                  <c:v>Лицей №12</c:v>
                </c:pt>
                <c:pt idx="3">
                  <c:v>СОШ №6</c:v>
                </c:pt>
                <c:pt idx="4">
                  <c:v>СОШ №7</c:v>
                </c:pt>
                <c:pt idx="5">
                  <c:v>СОШ №2</c:v>
                </c:pt>
                <c:pt idx="6">
                  <c:v>Гимназия №11</c:v>
                </c:pt>
                <c:pt idx="7">
                  <c:v>СОШ №3</c:v>
                </c:pt>
                <c:pt idx="8">
                  <c:v>СОШ №8</c:v>
                </c:pt>
                <c:pt idx="9">
                  <c:v>СОШ №5</c:v>
                </c:pt>
                <c:pt idx="10">
                  <c:v>СОШ №13</c:v>
                </c:pt>
                <c:pt idx="11">
                  <c:v>ООШ №1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0.98</c:v>
                </c:pt>
                <c:pt idx="1">
                  <c:v>0.98</c:v>
                </c:pt>
                <c:pt idx="2">
                  <c:v>0.97000000000000064</c:v>
                </c:pt>
                <c:pt idx="3">
                  <c:v>0.91</c:v>
                </c:pt>
                <c:pt idx="4">
                  <c:v>0.89</c:v>
                </c:pt>
                <c:pt idx="5">
                  <c:v>0.87000000000000244</c:v>
                </c:pt>
                <c:pt idx="6">
                  <c:v>0.85000000000000064</c:v>
                </c:pt>
                <c:pt idx="7">
                  <c:v>0.84000000000000064</c:v>
                </c:pt>
                <c:pt idx="8">
                  <c:v>0.82000000000000062</c:v>
                </c:pt>
                <c:pt idx="9">
                  <c:v>0.75000000000000255</c:v>
                </c:pt>
                <c:pt idx="10">
                  <c:v>0.65000000000000291</c:v>
                </c:pt>
                <c:pt idx="11">
                  <c:v>0.5</c:v>
                </c:pt>
              </c:numCache>
            </c:numRef>
          </c:val>
        </c:ser>
        <c:axId val="107329024"/>
        <c:axId val="107330560"/>
      </c:barChart>
      <c:catAx>
        <c:axId val="107329024"/>
        <c:scaling>
          <c:orientation val="minMax"/>
        </c:scaling>
        <c:axPos val="b"/>
        <c:tickLblPos val="nextTo"/>
        <c:crossAx val="107330560"/>
        <c:crosses val="autoZero"/>
        <c:auto val="1"/>
        <c:lblAlgn val="ctr"/>
        <c:lblOffset val="100"/>
      </c:catAx>
      <c:valAx>
        <c:axId val="10733056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10732902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0125300909985943"/>
          <c:y val="2.9100529100529089E-2"/>
          <c:w val="0.88368963541755585"/>
          <c:h val="0.65943944506936669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>
              <c:idx val="7"/>
              <c:layout>
                <c:manualLayout>
                  <c:x val="0"/>
                  <c:y val="-5.2910052910052734E-3"/>
                </c:manualLayout>
              </c:layout>
              <c:showVal val="1"/>
            </c:dLbl>
            <c:dLbl>
              <c:idx val="8"/>
              <c:layout>
                <c:manualLayout>
                  <c:x val="-1.5057355482584161E-3"/>
                  <c:y val="-5.2910052910052734E-3"/>
                </c:manualLayout>
              </c:layout>
              <c:showVal val="1"/>
            </c:dLbl>
            <c:dLbl>
              <c:idx val="9"/>
              <c:layout>
                <c:manualLayout>
                  <c:x val="-3.011471096516945E-3"/>
                  <c:y val="-5.2910052910052734E-3"/>
                </c:manualLayout>
              </c:layout>
              <c:showVal val="1"/>
            </c:dLbl>
            <c:dLbl>
              <c:idx val="10"/>
              <c:layout>
                <c:manualLayout>
                  <c:x val="3.011471096516945E-3"/>
                  <c:y val="-5.2910052910052734E-3"/>
                </c:manualLayout>
              </c:layout>
              <c:showVal val="1"/>
            </c:dLbl>
            <c:dLbl>
              <c:idx val="11"/>
              <c:layout>
                <c:manualLayout>
                  <c:x val="0"/>
                  <c:y val="-1.058201058201058E-2"/>
                </c:manualLayout>
              </c:layout>
              <c:showVal val="1"/>
            </c:dLbl>
            <c:dLbl>
              <c:idx val="12"/>
              <c:layout>
                <c:manualLayout>
                  <c:x val="0"/>
                  <c:y val="5.2910052910053193E-3"/>
                </c:manualLayout>
              </c:layout>
              <c:showVal val="1"/>
            </c:dLbl>
            <c:dLbl>
              <c:idx val="13"/>
              <c:layout>
                <c:manualLayout>
                  <c:x val="-1.5057355482584701E-3"/>
                  <c:y val="7.9365079365079604E-3"/>
                </c:manualLayout>
              </c:layout>
              <c:showVal val="1"/>
            </c:dLbl>
            <c:dLbl>
              <c:idx val="14"/>
              <c:layout>
                <c:manualLayout>
                  <c:x val="-3.011471096516945E-3"/>
                  <c:y val="7.9365079365079604E-3"/>
                </c:manualLayout>
              </c:layout>
              <c:showVal val="1"/>
            </c:dLbl>
            <c:dLbl>
              <c:idx val="15"/>
              <c:layout/>
              <c:showVal val="1"/>
            </c:dLbl>
            <c:dLbl>
              <c:idx val="16"/>
              <c:layout/>
              <c:showVal val="1"/>
            </c:dLbl>
            <c:dLbl>
              <c:idx val="17"/>
              <c:layout/>
              <c:showVal val="1"/>
            </c:dLbl>
            <c:dLbl>
              <c:idx val="18"/>
              <c:layout/>
              <c:showVal val="1"/>
            </c:dLbl>
            <c:dLbl>
              <c:idx val="19"/>
              <c:layout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Урмышлинская ООШ</c:v>
                </c:pt>
                <c:pt idx="1">
                  <c:v>Подлесная ООШ</c:v>
                </c:pt>
                <c:pt idx="2">
                  <c:v>Куакбашская ООШ</c:v>
                </c:pt>
                <c:pt idx="3">
                  <c:v>Ивановская ООШ</c:v>
                </c:pt>
                <c:pt idx="4">
                  <c:v>Шугуровская СОШ </c:v>
                </c:pt>
                <c:pt idx="5">
                  <c:v>Сугушлинская ООШ</c:v>
                </c:pt>
                <c:pt idx="6">
                  <c:v>Каркалинская ООШ</c:v>
                </c:pt>
                <c:pt idx="7">
                  <c:v>Н - Иштирякская ш- д. сад</c:v>
                </c:pt>
                <c:pt idx="8">
                  <c:v>Н–Чершелин. ш.– дет. сад</c:v>
                </c:pt>
                <c:pt idx="9">
                  <c:v>Н.Серёжкинская СОШ</c:v>
                </c:pt>
                <c:pt idx="10">
                  <c:v>Н– Чершелинская СОШ</c:v>
                </c:pt>
                <c:pt idx="11">
                  <c:v>Ст – Иштерякская ООШ</c:v>
                </c:pt>
                <c:pt idx="12">
                  <c:v>Урдалинская ООШ</c:v>
                </c:pt>
                <c:pt idx="13">
                  <c:v>Керлигачская ООШ</c:v>
                </c:pt>
                <c:pt idx="14">
                  <c:v>Зай - Каратайская ООШ</c:v>
                </c:pt>
                <c:pt idx="15">
                  <c:v>Старо - Кувакская СОШ</c:v>
                </c:pt>
                <c:pt idx="16">
                  <c:v>Тимяшевская СОШ</c:v>
                </c:pt>
                <c:pt idx="17">
                  <c:v>СОШ им. Горького</c:v>
                </c:pt>
                <c:pt idx="18">
                  <c:v>Ст-Письмянская ООШ</c:v>
                </c:pt>
                <c:pt idx="19">
                  <c:v>Сарабикуловская ООШ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0.94000000000000061</c:v>
                </c:pt>
                <c:pt idx="5">
                  <c:v>0.92</c:v>
                </c:pt>
                <c:pt idx="6">
                  <c:v>0.86000000000000065</c:v>
                </c:pt>
                <c:pt idx="7">
                  <c:v>0.83000000000000063</c:v>
                </c:pt>
                <c:pt idx="8">
                  <c:v>0.83000000000000063</c:v>
                </c:pt>
                <c:pt idx="9">
                  <c:v>0.83000000000000063</c:v>
                </c:pt>
                <c:pt idx="10">
                  <c:v>0.83000000000000063</c:v>
                </c:pt>
                <c:pt idx="11">
                  <c:v>0.82000000000000062</c:v>
                </c:pt>
                <c:pt idx="12">
                  <c:v>0.8</c:v>
                </c:pt>
                <c:pt idx="13">
                  <c:v>0.8</c:v>
                </c:pt>
                <c:pt idx="14">
                  <c:v>0.8</c:v>
                </c:pt>
                <c:pt idx="15">
                  <c:v>0.70000000000000062</c:v>
                </c:pt>
                <c:pt idx="16">
                  <c:v>0.69000000000000061</c:v>
                </c:pt>
                <c:pt idx="17">
                  <c:v>0.63000000000000345</c:v>
                </c:pt>
                <c:pt idx="18">
                  <c:v>0.60000000000000064</c:v>
                </c:pt>
                <c:pt idx="19">
                  <c:v>0.5</c:v>
                </c:pt>
              </c:numCache>
            </c:numRef>
          </c:val>
        </c:ser>
        <c:axId val="107457152"/>
        <c:axId val="107528576"/>
      </c:barChart>
      <c:catAx>
        <c:axId val="107457152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07528576"/>
        <c:crosses val="autoZero"/>
        <c:auto val="1"/>
        <c:lblAlgn val="ctr"/>
        <c:lblOffset val="100"/>
      </c:catAx>
      <c:valAx>
        <c:axId val="10752857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107457152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ООШ №1</c:v>
                </c:pt>
                <c:pt idx="1">
                  <c:v>СОШ №3</c:v>
                </c:pt>
                <c:pt idx="2">
                  <c:v>СОШ №4</c:v>
                </c:pt>
                <c:pt idx="3">
                  <c:v>СОШ №8</c:v>
                </c:pt>
                <c:pt idx="4">
                  <c:v>СОШ №13</c:v>
                </c:pt>
                <c:pt idx="5">
                  <c:v>Лицей №12</c:v>
                </c:pt>
                <c:pt idx="6">
                  <c:v>СОШ №6</c:v>
                </c:pt>
                <c:pt idx="7">
                  <c:v>СОШ №10</c:v>
                </c:pt>
                <c:pt idx="8">
                  <c:v>СОШ №7</c:v>
                </c:pt>
                <c:pt idx="9">
                  <c:v>Гимназия №11</c:v>
                </c:pt>
                <c:pt idx="10">
                  <c:v>СОШ №5</c:v>
                </c:pt>
                <c:pt idx="11">
                  <c:v>СОШ №2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0.96000000000000063</c:v>
                </c:pt>
              </c:numCache>
            </c:numRef>
          </c:val>
        </c:ser>
        <c:axId val="77542528"/>
        <c:axId val="77544064"/>
      </c:barChart>
      <c:catAx>
        <c:axId val="77542528"/>
        <c:scaling>
          <c:orientation val="minMax"/>
        </c:scaling>
        <c:axPos val="b"/>
        <c:tickLblPos val="nextTo"/>
        <c:crossAx val="77544064"/>
        <c:crosses val="autoZero"/>
        <c:auto val="1"/>
        <c:lblAlgn val="ctr"/>
        <c:lblOffset val="100"/>
      </c:catAx>
      <c:valAx>
        <c:axId val="77544064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7754252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7599569933692023E-2"/>
          <c:y val="3.968253968253968E-2"/>
          <c:w val="0.93556287108562497"/>
          <c:h val="0.71363975336417307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dLbl>
              <c:idx val="9"/>
              <c:layout>
                <c:manualLayout>
                  <c:x val="0"/>
                  <c:y val="-1.3227513227513265E-2"/>
                </c:manualLayout>
              </c:layout>
              <c:dLblPos val="outEnd"/>
              <c:showVal val="1"/>
            </c:dLbl>
            <c:dLbl>
              <c:idx val="10"/>
              <c:layout>
                <c:manualLayout>
                  <c:x val="0"/>
                  <c:y val="-1.3227513227513265E-2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№10</c:v>
                </c:pt>
                <c:pt idx="1">
                  <c:v>Лицей №12</c:v>
                </c:pt>
                <c:pt idx="2">
                  <c:v>СОШ №6</c:v>
                </c:pt>
                <c:pt idx="3">
                  <c:v>СОШ №4</c:v>
                </c:pt>
                <c:pt idx="4">
                  <c:v>СОШ №7</c:v>
                </c:pt>
                <c:pt idx="5">
                  <c:v>СОШ №2</c:v>
                </c:pt>
                <c:pt idx="6">
                  <c:v>СОШ №8</c:v>
                </c:pt>
                <c:pt idx="7">
                  <c:v>СОШ №5</c:v>
                </c:pt>
                <c:pt idx="8">
                  <c:v>СОШ №3</c:v>
                </c:pt>
                <c:pt idx="9">
                  <c:v>СОШ №13</c:v>
                </c:pt>
                <c:pt idx="10">
                  <c:v>Гимназия №11</c:v>
                </c:pt>
                <c:pt idx="11">
                  <c:v>ООШ №1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4.5999999999999996</c:v>
                </c:pt>
                <c:pt idx="1">
                  <c:v>4.4000000000000004</c:v>
                </c:pt>
                <c:pt idx="2">
                  <c:v>4.3</c:v>
                </c:pt>
                <c:pt idx="3">
                  <c:v>4.3</c:v>
                </c:pt>
                <c:pt idx="4">
                  <c:v>4.3</c:v>
                </c:pt>
                <c:pt idx="5">
                  <c:v>4.2</c:v>
                </c:pt>
                <c:pt idx="6">
                  <c:v>4.0999999999999996</c:v>
                </c:pt>
                <c:pt idx="7">
                  <c:v>4.0999999999999996</c:v>
                </c:pt>
                <c:pt idx="8">
                  <c:v>4.0999999999999996</c:v>
                </c:pt>
                <c:pt idx="9">
                  <c:v>4</c:v>
                </c:pt>
                <c:pt idx="10">
                  <c:v>4</c:v>
                </c:pt>
                <c:pt idx="11">
                  <c:v>3.7</c:v>
                </c:pt>
              </c:numCache>
            </c:numRef>
          </c:val>
        </c:ser>
        <c:axId val="110567808"/>
        <c:axId val="110569344"/>
      </c:barChart>
      <c:catAx>
        <c:axId val="11056780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10569344"/>
        <c:crosses val="autoZero"/>
        <c:auto val="1"/>
        <c:lblAlgn val="ctr"/>
        <c:lblOffset val="100"/>
      </c:catAx>
      <c:valAx>
        <c:axId val="110569344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11056780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2695167716122341"/>
          <c:y val="3.8577287849597186E-2"/>
          <c:w val="0.86676096146612991"/>
          <c:h val="0.59962261844100673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8"/>
              <c:layout>
                <c:manualLayout>
                  <c:x val="-3.091765799957884E-3"/>
                  <c:y val="-1.2055592301856639E-2"/>
                </c:manualLayout>
              </c:layout>
              <c:dLblPos val="outEnd"/>
              <c:showVal val="1"/>
            </c:dLbl>
            <c:dLbl>
              <c:idx val="9"/>
              <c:layout>
                <c:manualLayout>
                  <c:x val="-1.5458828999789446E-3"/>
                  <c:y val="-1.2055402452999108E-2"/>
                </c:manualLayout>
              </c:layout>
              <c:dLblPos val="outEnd"/>
              <c:showVal val="1"/>
            </c:dLbl>
            <c:dLbl>
              <c:idx val="10"/>
              <c:layout>
                <c:manualLayout>
                  <c:x val="-1.5458828999789446E-3"/>
                  <c:y val="-1.2055402452999108E-2"/>
                </c:manualLayout>
              </c:layout>
              <c:dLblPos val="outEnd"/>
              <c:showVal val="1"/>
            </c:dLbl>
            <c:dLbl>
              <c:idx val="11"/>
              <c:layout>
                <c:manualLayout>
                  <c:x val="-1.5458828999789446E-3"/>
                  <c:y val="-1.2055402452999108E-2"/>
                </c:manualLayout>
              </c:layout>
              <c:dLblPos val="outEnd"/>
              <c:showVal val="1"/>
            </c:dLbl>
            <c:dLbl>
              <c:idx val="12"/>
              <c:layout>
                <c:manualLayout>
                  <c:x val="-1.5458828999789446E-3"/>
                  <c:y val="-1.2055402452999108E-2"/>
                </c:manualLayout>
              </c:layout>
              <c:dLblPos val="outEnd"/>
              <c:showVal val="1"/>
            </c:dLbl>
            <c:dLbl>
              <c:idx val="13"/>
              <c:layout>
                <c:manualLayout>
                  <c:x val="-1.5458828999789446E-3"/>
                  <c:y val="-1.2055402452999108E-2"/>
                </c:manualLayout>
              </c:layout>
              <c:dLblPos val="outEnd"/>
              <c:showVal val="1"/>
            </c:dLbl>
            <c:dLbl>
              <c:idx val="14"/>
              <c:layout>
                <c:manualLayout>
                  <c:x val="-1.5458828999789446E-3"/>
                  <c:y val="-2.4110804905998179E-2"/>
                </c:manualLayout>
              </c:layout>
              <c:dLblPos val="outEnd"/>
              <c:showVal val="1"/>
            </c:dLbl>
            <c:dLbl>
              <c:idx val="15"/>
              <c:layout>
                <c:manualLayout>
                  <c:x val="-1.5458828999789446E-3"/>
                  <c:y val="-2.4110804905998179E-2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1200" b="1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Куакбашская ООШ</c:v>
                </c:pt>
                <c:pt idx="1">
                  <c:v>Старо - Кувакская СОШ</c:v>
                </c:pt>
                <c:pt idx="2">
                  <c:v>Н. – Иштир.ш. – детский сад</c:v>
                </c:pt>
                <c:pt idx="3">
                  <c:v>Подлесная ООШ</c:v>
                </c:pt>
                <c:pt idx="4">
                  <c:v>Шугуровская СОШ </c:v>
                </c:pt>
                <c:pt idx="5">
                  <c:v>Урмышлинская ООШ</c:v>
                </c:pt>
                <c:pt idx="6">
                  <c:v>Сугушлинская ООШ</c:v>
                </c:pt>
                <c:pt idx="7">
                  <c:v>Ст. – Иштиряк. ООШ</c:v>
                </c:pt>
                <c:pt idx="8">
                  <c:v>Зай- Каратайская ООШ</c:v>
                </c:pt>
                <c:pt idx="9">
                  <c:v>Н.Серёжкинская СОШ</c:v>
                </c:pt>
                <c:pt idx="10">
                  <c:v>Н – Чершелинская СОШ</c:v>
                </c:pt>
                <c:pt idx="11">
                  <c:v>Ивановская ООШ</c:v>
                </c:pt>
                <c:pt idx="12">
                  <c:v>Н. -Чершелинская н. шк сад</c:v>
                </c:pt>
                <c:pt idx="13">
                  <c:v>Урдалинская ООШ</c:v>
                </c:pt>
                <c:pt idx="14">
                  <c:v>Каркалинская ООШ</c:v>
                </c:pt>
                <c:pt idx="15">
                  <c:v>Тимяшевская СОШ</c:v>
                </c:pt>
                <c:pt idx="16">
                  <c:v>Керлигачская ООШ</c:v>
                </c:pt>
                <c:pt idx="17">
                  <c:v>СОШ им. Горького</c:v>
                </c:pt>
                <c:pt idx="18">
                  <c:v>Ст.-Письмянская ООШ</c:v>
                </c:pt>
                <c:pt idx="19">
                  <c:v>Сарабикуловская ООШ</c:v>
                </c:pt>
              </c:strCache>
            </c:strRef>
          </c:cat>
          <c:val>
            <c:numRef>
              <c:f>Лист1!$B$2:$B$21</c:f>
              <c:numCache>
                <c:formatCode>0.0</c:formatCode>
                <c:ptCount val="20"/>
                <c:pt idx="0">
                  <c:v>5</c:v>
                </c:pt>
                <c:pt idx="1">
                  <c:v>4.7</c:v>
                </c:pt>
                <c:pt idx="2">
                  <c:v>4.5</c:v>
                </c:pt>
                <c:pt idx="3">
                  <c:v>4.4000000000000004</c:v>
                </c:pt>
                <c:pt idx="4">
                  <c:v>4.4000000000000004</c:v>
                </c:pt>
                <c:pt idx="5">
                  <c:v>4.3</c:v>
                </c:pt>
                <c:pt idx="6">
                  <c:v>4.3</c:v>
                </c:pt>
                <c:pt idx="7">
                  <c:v>4.3</c:v>
                </c:pt>
                <c:pt idx="8">
                  <c:v>4</c:v>
                </c:pt>
                <c:pt idx="9">
                  <c:v>4</c:v>
                </c:pt>
                <c:pt idx="10">
                  <c:v>4</c:v>
                </c:pt>
                <c:pt idx="11">
                  <c:v>4</c:v>
                </c:pt>
                <c:pt idx="12">
                  <c:v>4</c:v>
                </c:pt>
                <c:pt idx="13">
                  <c:v>4</c:v>
                </c:pt>
                <c:pt idx="14">
                  <c:v>3.9</c:v>
                </c:pt>
                <c:pt idx="15">
                  <c:v>3.9</c:v>
                </c:pt>
                <c:pt idx="16">
                  <c:v>3.8</c:v>
                </c:pt>
                <c:pt idx="17">
                  <c:v>3.8</c:v>
                </c:pt>
                <c:pt idx="18">
                  <c:v>3.6</c:v>
                </c:pt>
                <c:pt idx="19">
                  <c:v>3.5</c:v>
                </c:pt>
              </c:numCache>
            </c:numRef>
          </c:val>
        </c:ser>
        <c:axId val="111362048"/>
        <c:axId val="111363584"/>
      </c:barChart>
      <c:catAx>
        <c:axId val="111362048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11363584"/>
        <c:crosses val="autoZero"/>
        <c:auto val="1"/>
        <c:lblAlgn val="ctr"/>
        <c:lblOffset val="100"/>
      </c:catAx>
      <c:valAx>
        <c:axId val="111363584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111362048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учащихся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190</c:v>
                </c:pt>
                <c:pt idx="1">
                  <c:v>665</c:v>
                </c:pt>
                <c:pt idx="2">
                  <c:v>855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Выполняли работу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187</c:v>
                </c:pt>
                <c:pt idx="1">
                  <c:v>645</c:v>
                </c:pt>
                <c:pt idx="2">
                  <c:v>832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dLbls>
            <c:dLbl>
              <c:idx val="0"/>
              <c:layout>
                <c:manualLayout>
                  <c:x val="-6.9444444444444503E-2"/>
                  <c:y val="-2.8060326608944881E-2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-6.7901234567901494E-2"/>
                  <c:y val="-0.29743968300227763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-6.7901234567901494E-2"/>
                  <c:y val="-0.42371093179507546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Лист1!$D$2:$D$4</c:f>
              <c:numCache>
                <c:formatCode>0%</c:formatCode>
                <c:ptCount val="3"/>
                <c:pt idx="0">
                  <c:v>0.98421052631578942</c:v>
                </c:pt>
                <c:pt idx="1">
                  <c:v>0.96992481203008174</c:v>
                </c:pt>
                <c:pt idx="2">
                  <c:v>0.9730994152046839</c:v>
                </c:pt>
              </c:numCache>
            </c:numRef>
          </c:val>
        </c:ser>
        <c:dLbls>
          <c:showVal val="1"/>
        </c:dLbls>
        <c:axId val="115747840"/>
        <c:axId val="116040448"/>
      </c:barChart>
      <c:catAx>
        <c:axId val="115747840"/>
        <c:scaling>
          <c:orientation val="minMax"/>
        </c:scaling>
        <c:axPos val="b"/>
        <c:tickLblPos val="nextTo"/>
        <c:crossAx val="116040448"/>
        <c:crosses val="autoZero"/>
        <c:auto val="1"/>
        <c:lblAlgn val="ctr"/>
        <c:lblOffset val="100"/>
      </c:catAx>
      <c:valAx>
        <c:axId val="116040448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115747840"/>
        <c:crosses val="autoZero"/>
        <c:crossBetween val="between"/>
      </c:valAx>
    </c:plotArea>
    <c:legend>
      <c:legendPos val="b"/>
      <c:legendEntry>
        <c:idx val="2"/>
        <c:delete val="1"/>
      </c:legendEntry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>
                <c:manualLayout>
                  <c:x val="8.8060965283658393E-2"/>
                  <c:y val="5.2910052910052924E-3"/>
                </c:manualLayout>
              </c:layout>
              <c:dLblPos val="outEnd"/>
              <c:showVal val="1"/>
            </c:dLbl>
            <c:dLbl>
              <c:idx val="4"/>
              <c:delete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>
              <c:idx val="7"/>
              <c:layout/>
              <c:showVal val="1"/>
            </c:dLbl>
            <c:dLbl>
              <c:idx val="8"/>
              <c:layout/>
              <c:showVal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ООШ №1</c:v>
                </c:pt>
                <c:pt idx="1">
                  <c:v>СОШ №3</c:v>
                </c:pt>
                <c:pt idx="2">
                  <c:v>СОШ №4</c:v>
                </c:pt>
                <c:pt idx="3">
                  <c:v>СОШ №6</c:v>
                </c:pt>
                <c:pt idx="4">
                  <c:v>СОШ №8</c:v>
                </c:pt>
                <c:pt idx="5">
                  <c:v>СОШ №10</c:v>
                </c:pt>
                <c:pt idx="6">
                  <c:v>Лицей №12</c:v>
                </c:pt>
                <c:pt idx="7">
                  <c:v>СОШ №13</c:v>
                </c:pt>
                <c:pt idx="8">
                  <c:v>СОШ №7</c:v>
                </c:pt>
                <c:pt idx="9">
                  <c:v>СОШ №2</c:v>
                </c:pt>
                <c:pt idx="10">
                  <c:v>Гимназия №11</c:v>
                </c:pt>
                <c:pt idx="11">
                  <c:v>СОШ №5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0.97000000000000064</c:v>
                </c:pt>
              </c:numCache>
            </c:numRef>
          </c:val>
        </c:ser>
        <c:axId val="116042752"/>
        <c:axId val="116052736"/>
      </c:barChart>
      <c:catAx>
        <c:axId val="116042752"/>
        <c:scaling>
          <c:orientation val="minMax"/>
        </c:scaling>
        <c:axPos val="b"/>
        <c:tickLblPos val="nextTo"/>
        <c:crossAx val="116052736"/>
        <c:crosses val="autoZero"/>
        <c:auto val="1"/>
        <c:lblAlgn val="ctr"/>
        <c:lblOffset val="100"/>
      </c:catAx>
      <c:valAx>
        <c:axId val="11605273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11604275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.35185185185185996"/>
                  <c:y val="-1.1224133123521584E-2"/>
                </c:manualLayout>
              </c:layout>
              <c:dLblPos val="outEnd"/>
              <c:showVal val="1"/>
            </c:dLbl>
            <c:dLbl>
              <c:idx val="1"/>
              <c:layout/>
              <c:showVal val="1"/>
            </c:dLbl>
            <c:dLbl>
              <c:idx val="2"/>
              <c:layout>
                <c:manualLayout>
                  <c:x val="-1.5057355482584701E-3"/>
                  <c:y val="-5.2910052910052924E-3"/>
                </c:manualLayout>
              </c:layout>
              <c:showVal val="1"/>
            </c:dLbl>
            <c:dLbl>
              <c:idx val="3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>
              <c:idx val="7"/>
              <c:layout/>
              <c:showVal val="1"/>
            </c:dLbl>
            <c:dLbl>
              <c:idx val="8"/>
              <c:delete val="1"/>
            </c:dLbl>
            <c:dLbl>
              <c:idx val="9"/>
              <c:layout/>
              <c:showVal val="1"/>
            </c:dLbl>
            <c:dLbl>
              <c:idx val="10"/>
              <c:layout/>
              <c:showVal val="1"/>
            </c:dLbl>
            <c:dLbl>
              <c:idx val="11"/>
              <c:layout/>
              <c:showVal val="1"/>
            </c:dLbl>
            <c:dLbl>
              <c:idx val="12"/>
              <c:layout/>
              <c:showVal val="1"/>
            </c:dLbl>
            <c:dLbl>
              <c:idx val="13"/>
              <c:layout/>
              <c:showVal val="1"/>
            </c:dLbl>
            <c:dLbl>
              <c:idx val="14"/>
              <c:layout/>
              <c:showVal val="1"/>
            </c:dLbl>
            <c:dLbl>
              <c:idx val="15"/>
              <c:layout/>
              <c:showVal val="1"/>
            </c:dLbl>
            <c:dLbl>
              <c:idx val="16"/>
              <c:layout/>
              <c:showVal val="1"/>
            </c:dLbl>
            <c:dLbl>
              <c:idx val="17"/>
              <c:layout/>
              <c:showVal val="1"/>
            </c:dLbl>
            <c:dLbl>
              <c:idx val="18"/>
              <c:layout/>
              <c:showVal val="1"/>
            </c:dLbl>
            <c:dLbl>
              <c:idx val="19"/>
              <c:layout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Шугуровская СОШ </c:v>
                </c:pt>
                <c:pt idx="1">
                  <c:v>СОШ им. Горького</c:v>
                </c:pt>
                <c:pt idx="2">
                  <c:v>Урдалинская ООШ</c:v>
                </c:pt>
                <c:pt idx="3">
                  <c:v>Зай - Каратайская ООШ</c:v>
                </c:pt>
                <c:pt idx="4">
                  <c:v>Н– Чершелинская ООШ</c:v>
                </c:pt>
                <c:pt idx="5">
                  <c:v>Н - Иштирякская ш- д. сад</c:v>
                </c:pt>
                <c:pt idx="6">
                  <c:v>Ст – Иштерякская ООШ</c:v>
                </c:pt>
                <c:pt idx="7">
                  <c:v>Каркалинская ООШ</c:v>
                </c:pt>
                <c:pt idx="8">
                  <c:v>Куакбашская ООШ</c:v>
                </c:pt>
                <c:pt idx="9">
                  <c:v>Сугушлинская ООШ</c:v>
                </c:pt>
                <c:pt idx="10">
                  <c:v>Сарабикуловская ООШ</c:v>
                </c:pt>
                <c:pt idx="11">
                  <c:v>Урмышлинская ООШ</c:v>
                </c:pt>
                <c:pt idx="12">
                  <c:v>Керлигачская ООШ</c:v>
                </c:pt>
                <c:pt idx="13">
                  <c:v>Тимяшевская СОШ</c:v>
                </c:pt>
                <c:pt idx="14">
                  <c:v>Ст-Письмянская ООШ</c:v>
                </c:pt>
                <c:pt idx="15">
                  <c:v>Подлесная ООШ</c:v>
                </c:pt>
                <c:pt idx="16">
                  <c:v>Н–Чершелин. ш.– дет. сад</c:v>
                </c:pt>
                <c:pt idx="17">
                  <c:v>Ивановская ООШ</c:v>
                </c:pt>
                <c:pt idx="18">
                  <c:v>Н.Серёжкинская СОШ</c:v>
                </c:pt>
                <c:pt idx="19">
                  <c:v>Старо - Кувакская СОШ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</c:numCache>
            </c:numRef>
          </c:val>
        </c:ser>
        <c:axId val="117198848"/>
        <c:axId val="117201920"/>
      </c:barChart>
      <c:catAx>
        <c:axId val="117198848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17201920"/>
        <c:crosses val="autoZero"/>
        <c:auto val="1"/>
        <c:lblAlgn val="ctr"/>
        <c:lblOffset val="100"/>
      </c:catAx>
      <c:valAx>
        <c:axId val="11720192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117198848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>
                <c:manualLayout>
                  <c:x val="1.354784081287046E-2"/>
                  <c:y val="-1.3227513227513265E-2"/>
                </c:manualLayout>
              </c:layout>
              <c:dLblPos val="outEnd"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>
              <c:idx val="7"/>
              <c:layout/>
              <c:showVal val="1"/>
            </c:dLbl>
            <c:dLbl>
              <c:idx val="8"/>
              <c:layout>
                <c:manualLayout>
                  <c:x val="-6.773920406435238E-3"/>
                  <c:y val="-1.8518518518518573E-2"/>
                </c:manualLayout>
              </c:layout>
              <c:showVal val="1"/>
            </c:dLbl>
            <c:dLbl>
              <c:idx val="9"/>
              <c:layout>
                <c:manualLayout>
                  <c:x val="1.6934801016088138E-3"/>
                  <c:y val="1.058201058201058E-2"/>
                </c:manualLayout>
              </c:layout>
              <c:dLblPos val="outEnd"/>
              <c:showVal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№2</c:v>
                </c:pt>
                <c:pt idx="1">
                  <c:v>СОШ №4</c:v>
                </c:pt>
                <c:pt idx="2">
                  <c:v>СОШ №8</c:v>
                </c:pt>
                <c:pt idx="3">
                  <c:v>СОШ №13</c:v>
                </c:pt>
                <c:pt idx="4">
                  <c:v>Лицей №12</c:v>
                </c:pt>
                <c:pt idx="5">
                  <c:v>СОШ №6</c:v>
                </c:pt>
                <c:pt idx="6">
                  <c:v>СОШ №5</c:v>
                </c:pt>
                <c:pt idx="7">
                  <c:v>СОШ №3</c:v>
                </c:pt>
                <c:pt idx="8">
                  <c:v>СОШ №7</c:v>
                </c:pt>
                <c:pt idx="9">
                  <c:v>Гимназия №11</c:v>
                </c:pt>
                <c:pt idx="10">
                  <c:v>СОШ №10</c:v>
                </c:pt>
                <c:pt idx="11">
                  <c:v>ООШ №1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0.78</c:v>
                </c:pt>
                <c:pt idx="1">
                  <c:v>0.76000000000000278</c:v>
                </c:pt>
                <c:pt idx="2">
                  <c:v>0.75000000000000255</c:v>
                </c:pt>
                <c:pt idx="3">
                  <c:v>0.74000000000000243</c:v>
                </c:pt>
                <c:pt idx="4">
                  <c:v>0.74000000000000243</c:v>
                </c:pt>
                <c:pt idx="5">
                  <c:v>0.73000000000000065</c:v>
                </c:pt>
                <c:pt idx="6">
                  <c:v>0.69000000000000061</c:v>
                </c:pt>
                <c:pt idx="7">
                  <c:v>0.69000000000000061</c:v>
                </c:pt>
                <c:pt idx="8">
                  <c:v>0.67000000000000315</c:v>
                </c:pt>
                <c:pt idx="9">
                  <c:v>0.65000000000000291</c:v>
                </c:pt>
                <c:pt idx="10">
                  <c:v>0.56000000000000005</c:v>
                </c:pt>
                <c:pt idx="11">
                  <c:v>0.54</c:v>
                </c:pt>
              </c:numCache>
            </c:numRef>
          </c:val>
        </c:ser>
        <c:axId val="117252864"/>
        <c:axId val="117254400"/>
      </c:barChart>
      <c:catAx>
        <c:axId val="117252864"/>
        <c:scaling>
          <c:orientation val="minMax"/>
        </c:scaling>
        <c:axPos val="b"/>
        <c:tickLblPos val="nextTo"/>
        <c:crossAx val="117254400"/>
        <c:crosses val="autoZero"/>
        <c:auto val="1"/>
        <c:lblAlgn val="ctr"/>
        <c:lblOffset val="100"/>
      </c:catAx>
      <c:valAx>
        <c:axId val="11725440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11725286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>
              <c:idx val="7"/>
              <c:layout/>
              <c:showVal val="1"/>
            </c:dLbl>
            <c:dLbl>
              <c:idx val="8"/>
              <c:layout/>
              <c:showVal val="1"/>
            </c:dLbl>
            <c:dLbl>
              <c:idx val="9"/>
              <c:layout>
                <c:manualLayout>
                  <c:x val="-1.5057355482584701E-3"/>
                  <c:y val="-1.058201058201058E-2"/>
                </c:manualLayout>
              </c:layout>
              <c:showVal val="1"/>
            </c:dLbl>
            <c:dLbl>
              <c:idx val="10"/>
              <c:layout>
                <c:manualLayout>
                  <c:x val="-3.011471096516945E-3"/>
                  <c:y val="-1.058201058201058E-2"/>
                </c:manualLayout>
              </c:layout>
              <c:showVal val="1"/>
            </c:dLbl>
            <c:dLbl>
              <c:idx val="11"/>
              <c:layout>
                <c:manualLayout>
                  <c:x val="1.5057355482584701E-3"/>
                  <c:y val="-1.058201058201058E-2"/>
                </c:manualLayout>
              </c:layout>
              <c:showVal val="1"/>
            </c:dLbl>
            <c:dLbl>
              <c:idx val="12"/>
              <c:layout/>
              <c:showVal val="1"/>
            </c:dLbl>
            <c:dLbl>
              <c:idx val="13"/>
              <c:layout/>
              <c:showVal val="1"/>
            </c:dLbl>
            <c:dLbl>
              <c:idx val="14"/>
              <c:layout/>
              <c:showVal val="1"/>
            </c:dLbl>
            <c:dLbl>
              <c:idx val="15"/>
              <c:layout/>
              <c:showVal val="1"/>
            </c:dLbl>
            <c:dLbl>
              <c:idx val="16"/>
              <c:layout/>
              <c:showVal val="1"/>
            </c:dLbl>
            <c:dLbl>
              <c:idx val="17"/>
              <c:layout/>
              <c:showVal val="1"/>
            </c:dLbl>
            <c:dLbl>
              <c:idx val="18"/>
              <c:layout/>
              <c:showVal val="1"/>
            </c:dLbl>
            <c:dLbl>
              <c:idx val="19"/>
              <c:layout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Урмышлинская ООШ</c:v>
                </c:pt>
                <c:pt idx="1">
                  <c:v>Куакбашская ООШ</c:v>
                </c:pt>
                <c:pt idx="2">
                  <c:v>Урдалинская ООШ</c:v>
                </c:pt>
                <c:pt idx="3">
                  <c:v>Н– Чершелинская СОШ</c:v>
                </c:pt>
                <c:pt idx="4">
                  <c:v>СОШ им. Горького</c:v>
                </c:pt>
                <c:pt idx="5">
                  <c:v>Ст – Иштерякская ООШ</c:v>
                </c:pt>
                <c:pt idx="6">
                  <c:v>Шугуровская СОШ </c:v>
                </c:pt>
                <c:pt idx="7">
                  <c:v>Керлигачская ООШ</c:v>
                </c:pt>
                <c:pt idx="8">
                  <c:v>Тимяшевская СОШ</c:v>
                </c:pt>
                <c:pt idx="9">
                  <c:v>Н - Иштирякская ш- д. сад</c:v>
                </c:pt>
                <c:pt idx="10">
                  <c:v>Н–Чершелин. ш.– дет. сад</c:v>
                </c:pt>
                <c:pt idx="11">
                  <c:v>Старо - Кувакская СОШ</c:v>
                </c:pt>
                <c:pt idx="12">
                  <c:v>Подлесная ООШ</c:v>
                </c:pt>
                <c:pt idx="13">
                  <c:v>Зай - Каратайская ООШ</c:v>
                </c:pt>
                <c:pt idx="14">
                  <c:v>Ст-Письмянская ООШ</c:v>
                </c:pt>
                <c:pt idx="15">
                  <c:v>Каркалинская ООШ</c:v>
                </c:pt>
                <c:pt idx="16">
                  <c:v>Сугушлинская ООШ</c:v>
                </c:pt>
                <c:pt idx="17">
                  <c:v>Сарабикуловская ООШ</c:v>
                </c:pt>
                <c:pt idx="18">
                  <c:v>Н.Серёжкинская СОШ</c:v>
                </c:pt>
                <c:pt idx="19">
                  <c:v>Ивановская ООШ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0.8</c:v>
                </c:pt>
                <c:pt idx="3">
                  <c:v>0.8</c:v>
                </c:pt>
                <c:pt idx="4">
                  <c:v>0.75000000000000255</c:v>
                </c:pt>
                <c:pt idx="5">
                  <c:v>0.75000000000000255</c:v>
                </c:pt>
                <c:pt idx="6">
                  <c:v>0.72000000000000064</c:v>
                </c:pt>
                <c:pt idx="7">
                  <c:v>0.70000000000000062</c:v>
                </c:pt>
                <c:pt idx="8">
                  <c:v>0.69000000000000061</c:v>
                </c:pt>
                <c:pt idx="9">
                  <c:v>0.67000000000000315</c:v>
                </c:pt>
                <c:pt idx="10">
                  <c:v>0.67000000000000315</c:v>
                </c:pt>
                <c:pt idx="11">
                  <c:v>0.67000000000000315</c:v>
                </c:pt>
                <c:pt idx="12">
                  <c:v>0.63000000000000278</c:v>
                </c:pt>
                <c:pt idx="13">
                  <c:v>0.60000000000000064</c:v>
                </c:pt>
                <c:pt idx="14">
                  <c:v>0.60000000000000064</c:v>
                </c:pt>
                <c:pt idx="15">
                  <c:v>0.56999999999999995</c:v>
                </c:pt>
                <c:pt idx="16">
                  <c:v>0.54</c:v>
                </c:pt>
                <c:pt idx="17">
                  <c:v>0.5</c:v>
                </c:pt>
                <c:pt idx="18">
                  <c:v>0.5</c:v>
                </c:pt>
                <c:pt idx="19">
                  <c:v>0</c:v>
                </c:pt>
              </c:numCache>
            </c:numRef>
          </c:val>
        </c:ser>
        <c:axId val="84497152"/>
        <c:axId val="84498688"/>
      </c:barChart>
      <c:catAx>
        <c:axId val="84497152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4498688"/>
        <c:crosses val="autoZero"/>
        <c:auto val="1"/>
        <c:lblAlgn val="ctr"/>
        <c:lblOffset val="100"/>
      </c:catAx>
      <c:valAx>
        <c:axId val="84498688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4497152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4533904601515854E-2"/>
          <c:y val="0"/>
          <c:w val="0.93546609539848435"/>
          <c:h val="0.71363975336416663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dLbl>
              <c:idx val="10"/>
              <c:layout>
                <c:manualLayout>
                  <c:x val="0"/>
                  <c:y val="1.3227513227513265E-2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№4</c:v>
                </c:pt>
                <c:pt idx="1">
                  <c:v>СОШ №8</c:v>
                </c:pt>
                <c:pt idx="2">
                  <c:v>Лицей №12</c:v>
                </c:pt>
                <c:pt idx="3">
                  <c:v>СОШ №2</c:v>
                </c:pt>
                <c:pt idx="4">
                  <c:v>СОШ №6</c:v>
                </c:pt>
                <c:pt idx="5">
                  <c:v>СОШ №7</c:v>
                </c:pt>
                <c:pt idx="6">
                  <c:v>Гимназия №11</c:v>
                </c:pt>
                <c:pt idx="7">
                  <c:v>СОШ №13</c:v>
                </c:pt>
                <c:pt idx="8">
                  <c:v>СОШ №5</c:v>
                </c:pt>
                <c:pt idx="9">
                  <c:v>СОШ №3</c:v>
                </c:pt>
                <c:pt idx="10">
                  <c:v>СОШ №10</c:v>
                </c:pt>
                <c:pt idx="11">
                  <c:v>ООШ №1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4.2</c:v>
                </c:pt>
                <c:pt idx="1">
                  <c:v>4.0999999999999996</c:v>
                </c:pt>
                <c:pt idx="2">
                  <c:v>4.0999999999999996</c:v>
                </c:pt>
                <c:pt idx="3">
                  <c:v>4</c:v>
                </c:pt>
                <c:pt idx="4">
                  <c:v>4</c:v>
                </c:pt>
                <c:pt idx="5">
                  <c:v>4</c:v>
                </c:pt>
                <c:pt idx="6">
                  <c:v>4</c:v>
                </c:pt>
                <c:pt idx="7">
                  <c:v>4</c:v>
                </c:pt>
                <c:pt idx="8">
                  <c:v>3.9</c:v>
                </c:pt>
                <c:pt idx="9">
                  <c:v>3.8</c:v>
                </c:pt>
                <c:pt idx="10">
                  <c:v>3.7</c:v>
                </c:pt>
                <c:pt idx="11">
                  <c:v>3.5</c:v>
                </c:pt>
              </c:numCache>
            </c:numRef>
          </c:val>
        </c:ser>
        <c:axId val="117635328"/>
        <c:axId val="86970368"/>
      </c:barChart>
      <c:catAx>
        <c:axId val="11763532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6970368"/>
        <c:crosses val="autoZero"/>
        <c:auto val="1"/>
        <c:lblAlgn val="ctr"/>
        <c:lblOffset val="100"/>
      </c:catAx>
      <c:valAx>
        <c:axId val="86970368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11763532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2243003054031652"/>
          <c:y val="3.8577287849597186E-2"/>
          <c:w val="0.86676096146612991"/>
          <c:h val="0.59962261844100673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sz="1200" b="1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Куакбашская ООШ</c:v>
                </c:pt>
                <c:pt idx="1">
                  <c:v>Урмышлинская ООШ</c:v>
                </c:pt>
                <c:pt idx="2">
                  <c:v>Урдалинская ООШ</c:v>
                </c:pt>
                <c:pt idx="3">
                  <c:v>Н. – Иштир.ш. – детский сад</c:v>
                </c:pt>
                <c:pt idx="4">
                  <c:v>Шугуровская СОШ </c:v>
                </c:pt>
                <c:pt idx="5">
                  <c:v>Ст. – Иштиряк. ООШ</c:v>
                </c:pt>
                <c:pt idx="6">
                  <c:v>Тимяшевская СОШ</c:v>
                </c:pt>
                <c:pt idx="7">
                  <c:v>Старо - Кувакская СОШ</c:v>
                </c:pt>
                <c:pt idx="8">
                  <c:v>Н – Чершелинская СОШ</c:v>
                </c:pt>
                <c:pt idx="9">
                  <c:v>Н. -Чершелинская н. шк сад</c:v>
                </c:pt>
                <c:pt idx="10">
                  <c:v>Сугушлинская ООШ</c:v>
                </c:pt>
                <c:pt idx="11">
                  <c:v>Керлигачская ООШ</c:v>
                </c:pt>
                <c:pt idx="12">
                  <c:v>СОШ им. Горького</c:v>
                </c:pt>
                <c:pt idx="13">
                  <c:v>Каркалинская ООШ</c:v>
                </c:pt>
                <c:pt idx="14">
                  <c:v>Подлесная ООШ</c:v>
                </c:pt>
                <c:pt idx="15">
                  <c:v>Зай- Каратайская ООШ</c:v>
                </c:pt>
                <c:pt idx="16">
                  <c:v>Ст.-Письмянская ООШ</c:v>
                </c:pt>
                <c:pt idx="17">
                  <c:v>Н.Серёжкинская СОШ</c:v>
                </c:pt>
                <c:pt idx="18">
                  <c:v>Сарабикуловская ООШ</c:v>
                </c:pt>
                <c:pt idx="19">
                  <c:v>Ивановская ООШ</c:v>
                </c:pt>
              </c:strCache>
            </c:strRef>
          </c:cat>
          <c:val>
            <c:numRef>
              <c:f>Лист1!$B$2:$B$21</c:f>
              <c:numCache>
                <c:formatCode>0.0</c:formatCode>
                <c:ptCount val="20"/>
                <c:pt idx="0">
                  <c:v>4.8</c:v>
                </c:pt>
                <c:pt idx="1">
                  <c:v>4.5999999999999996</c:v>
                </c:pt>
                <c:pt idx="2">
                  <c:v>4.2</c:v>
                </c:pt>
                <c:pt idx="3">
                  <c:v>4.2</c:v>
                </c:pt>
                <c:pt idx="4">
                  <c:v>4.0999999999999996</c:v>
                </c:pt>
                <c:pt idx="5">
                  <c:v>4.0999999999999996</c:v>
                </c:pt>
                <c:pt idx="6">
                  <c:v>4.0999999999999996</c:v>
                </c:pt>
                <c:pt idx="7">
                  <c:v>4.0999999999999996</c:v>
                </c:pt>
                <c:pt idx="8">
                  <c:v>4</c:v>
                </c:pt>
                <c:pt idx="9">
                  <c:v>4</c:v>
                </c:pt>
                <c:pt idx="10">
                  <c:v>3.9</c:v>
                </c:pt>
                <c:pt idx="11">
                  <c:v>3.9</c:v>
                </c:pt>
                <c:pt idx="12">
                  <c:v>3.9</c:v>
                </c:pt>
                <c:pt idx="13">
                  <c:v>3.9</c:v>
                </c:pt>
                <c:pt idx="14">
                  <c:v>3.9</c:v>
                </c:pt>
                <c:pt idx="15">
                  <c:v>3.8</c:v>
                </c:pt>
                <c:pt idx="16">
                  <c:v>3.6</c:v>
                </c:pt>
                <c:pt idx="17">
                  <c:v>3.5</c:v>
                </c:pt>
                <c:pt idx="18">
                  <c:v>3.5</c:v>
                </c:pt>
                <c:pt idx="19">
                  <c:v>3</c:v>
                </c:pt>
              </c:numCache>
            </c:numRef>
          </c:val>
        </c:ser>
        <c:axId val="87028096"/>
        <c:axId val="87029632"/>
      </c:barChart>
      <c:catAx>
        <c:axId val="87028096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7029632"/>
        <c:crosses val="autoZero"/>
        <c:auto val="1"/>
        <c:lblAlgn val="ctr"/>
        <c:lblOffset val="100"/>
      </c:catAx>
      <c:valAx>
        <c:axId val="87029632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87028096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.35185185185185991"/>
                  <c:y val="-1.1224133123521584E-2"/>
                </c:manualLayout>
              </c:layout>
              <c:dLblPos val="outEnd"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>
              <c:idx val="7"/>
              <c:layout/>
              <c:showVal val="1"/>
            </c:dLbl>
            <c:dLbl>
              <c:idx val="8"/>
              <c:delete val="1"/>
            </c:dLbl>
            <c:dLbl>
              <c:idx val="9"/>
              <c:layout/>
              <c:showVal val="1"/>
            </c:dLbl>
            <c:dLbl>
              <c:idx val="10"/>
              <c:layout/>
              <c:showVal val="1"/>
            </c:dLbl>
            <c:dLbl>
              <c:idx val="11"/>
              <c:layout/>
              <c:showVal val="1"/>
            </c:dLbl>
            <c:dLbl>
              <c:idx val="12"/>
              <c:layout/>
              <c:showVal val="1"/>
            </c:dLbl>
            <c:dLbl>
              <c:idx val="13"/>
              <c:layout/>
              <c:showVal val="1"/>
            </c:dLbl>
            <c:dLbl>
              <c:idx val="14"/>
              <c:layout/>
              <c:showVal val="1"/>
            </c:dLbl>
            <c:dLbl>
              <c:idx val="15"/>
              <c:layout/>
              <c:showVal val="1"/>
            </c:dLbl>
            <c:dLbl>
              <c:idx val="16"/>
              <c:layout/>
              <c:showVal val="1"/>
            </c:dLbl>
            <c:dLbl>
              <c:idx val="17"/>
              <c:layout/>
              <c:showVal val="1"/>
            </c:dLbl>
            <c:dLbl>
              <c:idx val="18"/>
              <c:layout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Лист1!$A$2:$A$22</c:f>
              <c:strCache>
                <c:ptCount val="21"/>
                <c:pt idx="0">
                  <c:v>СОШ им. Горького</c:v>
                </c:pt>
                <c:pt idx="1">
                  <c:v>Урдалинская ООШ</c:v>
                </c:pt>
                <c:pt idx="2">
                  <c:v>Зай- Каратайская ООШ</c:v>
                </c:pt>
                <c:pt idx="3">
                  <c:v>Н. – Иштир.ш. – детский сад</c:v>
                </c:pt>
                <c:pt idx="4">
                  <c:v>Каркалинская ООШ</c:v>
                </c:pt>
                <c:pt idx="5">
                  <c:v>Сугушлинская ООШ</c:v>
                </c:pt>
                <c:pt idx="6">
                  <c:v>Сарабикуловская ООШ</c:v>
                </c:pt>
                <c:pt idx="7">
                  <c:v>Урмышлинская ООШ</c:v>
                </c:pt>
                <c:pt idx="8">
                  <c:v>Керлигачская ООШ</c:v>
                </c:pt>
                <c:pt idx="9">
                  <c:v>Старо - Кувакская СОШ</c:v>
                </c:pt>
                <c:pt idx="10">
                  <c:v>Тимяшевская СОШ</c:v>
                </c:pt>
                <c:pt idx="11">
                  <c:v>Подлесная ООШ</c:v>
                </c:pt>
                <c:pt idx="12">
                  <c:v>Н. -Чершелинская н. шк сад</c:v>
                </c:pt>
                <c:pt idx="13">
                  <c:v>М. Карамальская ООШ</c:v>
                </c:pt>
                <c:pt idx="14">
                  <c:v>Н.Серёжкинская СОШ</c:v>
                </c:pt>
                <c:pt idx="15">
                  <c:v>Куакбашская ООШ</c:v>
                </c:pt>
                <c:pt idx="16">
                  <c:v>Ст.-Письмянская ООШ</c:v>
                </c:pt>
                <c:pt idx="17">
                  <c:v>Ивановская ООШ</c:v>
                </c:pt>
                <c:pt idx="18">
                  <c:v>Ст. – Иштиряк. ООШ</c:v>
                </c:pt>
                <c:pt idx="19">
                  <c:v>Н – Чершелинская СОШ</c:v>
                </c:pt>
                <c:pt idx="20">
                  <c:v>Шугуровская СОШ </c:v>
                </c:pt>
              </c:strCache>
            </c:strRef>
          </c:cat>
          <c:val>
            <c:numRef>
              <c:f>Лист1!$B$2:$B$22</c:f>
              <c:numCache>
                <c:formatCode>0%</c:formatCode>
                <c:ptCount val="21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0.96000000000000063</c:v>
                </c:pt>
              </c:numCache>
            </c:numRef>
          </c:val>
        </c:ser>
        <c:axId val="79062912"/>
        <c:axId val="79064448"/>
      </c:barChart>
      <c:catAx>
        <c:axId val="7906291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79064448"/>
        <c:crosses val="autoZero"/>
        <c:auto val="1"/>
        <c:lblAlgn val="ctr"/>
        <c:lblOffset val="100"/>
      </c:catAx>
      <c:valAx>
        <c:axId val="79064448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79062912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4666930631823993E-2"/>
          <c:y val="4.2328117428821914E-2"/>
          <c:w val="0.93533311295216726"/>
          <c:h val="0.71363975336418617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Лицей №12</c:v>
                </c:pt>
                <c:pt idx="1">
                  <c:v>СОШ №2</c:v>
                </c:pt>
                <c:pt idx="2">
                  <c:v>СОШ №4</c:v>
                </c:pt>
                <c:pt idx="3">
                  <c:v>СОШ №10</c:v>
                </c:pt>
                <c:pt idx="4">
                  <c:v>СОШ №6</c:v>
                </c:pt>
                <c:pt idx="5">
                  <c:v>СОШ №5</c:v>
                </c:pt>
                <c:pt idx="6">
                  <c:v>СОШ №7</c:v>
                </c:pt>
                <c:pt idx="7">
                  <c:v>СОШ №8</c:v>
                </c:pt>
                <c:pt idx="8">
                  <c:v>СОШ №3</c:v>
                </c:pt>
                <c:pt idx="9">
                  <c:v>СОШ №13</c:v>
                </c:pt>
                <c:pt idx="10">
                  <c:v>Гимназия №11</c:v>
                </c:pt>
                <c:pt idx="11">
                  <c:v>ООШ №1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0.87000000000000355</c:v>
                </c:pt>
                <c:pt idx="1">
                  <c:v>0.81</c:v>
                </c:pt>
                <c:pt idx="2">
                  <c:v>0.81</c:v>
                </c:pt>
                <c:pt idx="3">
                  <c:v>0.79</c:v>
                </c:pt>
                <c:pt idx="4">
                  <c:v>0.75000000000000366</c:v>
                </c:pt>
                <c:pt idx="5">
                  <c:v>0.75000000000000366</c:v>
                </c:pt>
                <c:pt idx="6">
                  <c:v>0.73000000000000065</c:v>
                </c:pt>
                <c:pt idx="7">
                  <c:v>0.71000000000000063</c:v>
                </c:pt>
                <c:pt idx="8">
                  <c:v>0.68</c:v>
                </c:pt>
                <c:pt idx="9">
                  <c:v>0.630000000000004</c:v>
                </c:pt>
                <c:pt idx="10">
                  <c:v>0.630000000000004</c:v>
                </c:pt>
                <c:pt idx="11">
                  <c:v>0.56999999999999995</c:v>
                </c:pt>
              </c:numCache>
            </c:numRef>
          </c:val>
        </c:ser>
        <c:axId val="78950400"/>
        <c:axId val="78951936"/>
      </c:barChart>
      <c:catAx>
        <c:axId val="7895040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78951936"/>
        <c:crosses val="autoZero"/>
        <c:auto val="1"/>
        <c:lblAlgn val="ctr"/>
        <c:lblOffset val="100"/>
      </c:catAx>
      <c:valAx>
        <c:axId val="7895193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78950400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9.16856602757085E-2"/>
          <c:y val="2.6455026455026644E-2"/>
          <c:w val="0.89476271978996036"/>
          <c:h val="0.64581156522101402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1"/>
              <c:layout/>
              <c:showVal val="1"/>
            </c:dLbl>
            <c:dLbl>
              <c:idx val="3"/>
              <c:layout/>
              <c:showVal val="1"/>
            </c:dLbl>
            <c:dLbl>
              <c:idx val="5"/>
              <c:layout/>
              <c:showVal val="1"/>
            </c:dLbl>
            <c:dLbl>
              <c:idx val="7"/>
              <c:layout/>
              <c:showVal val="1"/>
            </c:dLbl>
            <c:dLbl>
              <c:idx val="9"/>
              <c:layout/>
              <c:showVal val="1"/>
            </c:dLbl>
            <c:dLbl>
              <c:idx val="11"/>
              <c:layout/>
              <c:showVal val="1"/>
            </c:dLbl>
            <c:dLbl>
              <c:idx val="13"/>
              <c:layout/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Куакбашская ООШ</c:v>
                </c:pt>
                <c:pt idx="1">
                  <c:v>Урмышлинская ООШ</c:v>
                </c:pt>
                <c:pt idx="2">
                  <c:v>Ивановская ООШ</c:v>
                </c:pt>
                <c:pt idx="3">
                  <c:v>Н- Иштирякская ш –дет.сад</c:v>
                </c:pt>
                <c:pt idx="4">
                  <c:v>Сарабикуловская ООШ</c:v>
                </c:pt>
                <c:pt idx="5">
                  <c:v>Подлесная ООШ</c:v>
                </c:pt>
                <c:pt idx="6">
                  <c:v>Старо - Кувакская СОШ</c:v>
                </c:pt>
                <c:pt idx="7">
                  <c:v>Н – Чершелинская СОШ</c:v>
                </c:pt>
                <c:pt idx="8">
                  <c:v>Каркалинская ООШ</c:v>
                </c:pt>
                <c:pt idx="9">
                  <c:v>Н. -Чершелин. ш – дет. сад</c:v>
                </c:pt>
                <c:pt idx="10">
                  <c:v>Тимяшевская СОШ</c:v>
                </c:pt>
                <c:pt idx="11">
                  <c:v>СОШ им. Горького</c:v>
                </c:pt>
                <c:pt idx="12">
                  <c:v>Шугуровская СОШ </c:v>
                </c:pt>
                <c:pt idx="13">
                  <c:v>Сугушлинская ООШ</c:v>
                </c:pt>
                <c:pt idx="14">
                  <c:v>Зай- Каратайская ООШ</c:v>
                </c:pt>
                <c:pt idx="15">
                  <c:v>Керлигачская ООШ</c:v>
                </c:pt>
                <c:pt idx="16">
                  <c:v>Урдалинская ООШ</c:v>
                </c:pt>
                <c:pt idx="17">
                  <c:v>Ст – Иштерякская ООШ</c:v>
                </c:pt>
                <c:pt idx="18">
                  <c:v>Н.Серёжкинская СОШ</c:v>
                </c:pt>
                <c:pt idx="19">
                  <c:v>Ст-Письмянская ООШ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0.83000000000000063</c:v>
                </c:pt>
                <c:pt idx="4">
                  <c:v>0.75000000000000344</c:v>
                </c:pt>
                <c:pt idx="5">
                  <c:v>0.75000000000000344</c:v>
                </c:pt>
                <c:pt idx="6">
                  <c:v>0.75000000000000344</c:v>
                </c:pt>
                <c:pt idx="7">
                  <c:v>0.75000000000000344</c:v>
                </c:pt>
                <c:pt idx="8">
                  <c:v>0.71000000000000063</c:v>
                </c:pt>
                <c:pt idx="9">
                  <c:v>0.67000000000000426</c:v>
                </c:pt>
                <c:pt idx="10">
                  <c:v>0.64000000000000379</c:v>
                </c:pt>
                <c:pt idx="11">
                  <c:v>0.63000000000000378</c:v>
                </c:pt>
                <c:pt idx="12">
                  <c:v>0.63000000000000378</c:v>
                </c:pt>
                <c:pt idx="13">
                  <c:v>0.62000000000000333</c:v>
                </c:pt>
                <c:pt idx="14">
                  <c:v>0.60000000000000064</c:v>
                </c:pt>
                <c:pt idx="15">
                  <c:v>0.60000000000000064</c:v>
                </c:pt>
                <c:pt idx="16">
                  <c:v>0.60000000000000064</c:v>
                </c:pt>
                <c:pt idx="17">
                  <c:v>0.59</c:v>
                </c:pt>
                <c:pt idx="18">
                  <c:v>0.5</c:v>
                </c:pt>
                <c:pt idx="19">
                  <c:v>0.4</c:v>
                </c:pt>
              </c:numCache>
            </c:numRef>
          </c:val>
        </c:ser>
        <c:dLbls>
          <c:showVal val="1"/>
        </c:dLbls>
        <c:axId val="79078528"/>
        <c:axId val="79237120"/>
      </c:barChart>
      <c:catAx>
        <c:axId val="79078528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79237120"/>
        <c:crosses val="autoZero"/>
        <c:auto val="1"/>
        <c:lblAlgn val="ctr"/>
        <c:lblOffset val="100"/>
      </c:catAx>
      <c:valAx>
        <c:axId val="7923712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79078528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466688704783298E-2"/>
          <c:y val="1.5873015873015879E-2"/>
          <c:w val="0.93533311295216726"/>
          <c:h val="0.71472211806857766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№6</c:v>
                </c:pt>
                <c:pt idx="1">
                  <c:v>СОШ №2</c:v>
                </c:pt>
                <c:pt idx="2">
                  <c:v>СОШ №4</c:v>
                </c:pt>
                <c:pt idx="3">
                  <c:v>СОШ №7</c:v>
                </c:pt>
                <c:pt idx="4">
                  <c:v>СОШ №5</c:v>
                </c:pt>
                <c:pt idx="5">
                  <c:v>Лицей №12</c:v>
                </c:pt>
                <c:pt idx="6">
                  <c:v>СОШ №13</c:v>
                </c:pt>
                <c:pt idx="7">
                  <c:v>Гимназия №11</c:v>
                </c:pt>
                <c:pt idx="8">
                  <c:v>СОШ №8</c:v>
                </c:pt>
                <c:pt idx="9">
                  <c:v>СОШ №10</c:v>
                </c:pt>
                <c:pt idx="10">
                  <c:v>СОШ №3</c:v>
                </c:pt>
                <c:pt idx="11">
                  <c:v>ООШ №1</c:v>
                </c:pt>
              </c:strCache>
            </c:strRef>
          </c:cat>
          <c:val>
            <c:numRef>
              <c:f>Лист1!$B$2:$B$13</c:f>
              <c:numCache>
                <c:formatCode>0.0</c:formatCode>
                <c:ptCount val="12"/>
                <c:pt idx="0">
                  <c:v>4.0999999999999996</c:v>
                </c:pt>
                <c:pt idx="1">
                  <c:v>4.0999999999999996</c:v>
                </c:pt>
                <c:pt idx="2">
                  <c:v>4</c:v>
                </c:pt>
                <c:pt idx="3">
                  <c:v>4</c:v>
                </c:pt>
                <c:pt idx="4">
                  <c:v>4</c:v>
                </c:pt>
                <c:pt idx="5">
                  <c:v>4</c:v>
                </c:pt>
                <c:pt idx="6">
                  <c:v>4</c:v>
                </c:pt>
                <c:pt idx="7">
                  <c:v>4</c:v>
                </c:pt>
                <c:pt idx="8">
                  <c:v>3.9</c:v>
                </c:pt>
                <c:pt idx="9">
                  <c:v>3.9</c:v>
                </c:pt>
                <c:pt idx="10">
                  <c:v>3.8</c:v>
                </c:pt>
                <c:pt idx="11">
                  <c:v>3.7</c:v>
                </c:pt>
              </c:numCache>
            </c:numRef>
          </c:val>
        </c:ser>
        <c:axId val="79388672"/>
        <c:axId val="79390208"/>
      </c:barChart>
      <c:catAx>
        <c:axId val="7938867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79390208"/>
        <c:crosses val="autoZero"/>
        <c:auto val="1"/>
        <c:lblAlgn val="ctr"/>
        <c:lblOffset val="100"/>
      </c:catAx>
      <c:valAx>
        <c:axId val="79390208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7938867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2809210053838124"/>
          <c:y val="0"/>
          <c:w val="0.86676096146612991"/>
          <c:h val="0.59962261844100673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sz="1200" b="1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Куакбашская ООШ</c:v>
                </c:pt>
                <c:pt idx="1">
                  <c:v>Урмышлинская ООШ</c:v>
                </c:pt>
                <c:pt idx="2">
                  <c:v>Н. – Иштир.ш. – детский сад</c:v>
                </c:pt>
                <c:pt idx="3">
                  <c:v>СОШ им. Горького</c:v>
                </c:pt>
                <c:pt idx="4">
                  <c:v>Подлесная ООШ</c:v>
                </c:pt>
                <c:pt idx="5">
                  <c:v>Старо - Кувакская СОШ</c:v>
                </c:pt>
                <c:pt idx="6">
                  <c:v>Н. -Чершелинская н. шк сад</c:v>
                </c:pt>
                <c:pt idx="7">
                  <c:v>Тимяшевская СОШ</c:v>
                </c:pt>
                <c:pt idx="8">
                  <c:v>Ивановская ООШ</c:v>
                </c:pt>
                <c:pt idx="9">
                  <c:v>Н – Чершелинская СОШ</c:v>
                </c:pt>
                <c:pt idx="10">
                  <c:v>Сугушлинская ООШ</c:v>
                </c:pt>
                <c:pt idx="11">
                  <c:v>Шугуровская СОШ </c:v>
                </c:pt>
                <c:pt idx="12">
                  <c:v>Сарабикуловская ООШ</c:v>
                </c:pt>
                <c:pt idx="13">
                  <c:v>Зай- Каратайская ООШ</c:v>
                </c:pt>
                <c:pt idx="14">
                  <c:v>Урдалинская ООШ</c:v>
                </c:pt>
                <c:pt idx="15">
                  <c:v>Каркалинская ООШ</c:v>
                </c:pt>
                <c:pt idx="16">
                  <c:v>Ст.-Письмянская ООШ</c:v>
                </c:pt>
                <c:pt idx="17">
                  <c:v>Керлигачская ООШ</c:v>
                </c:pt>
                <c:pt idx="18">
                  <c:v>Н.Серёжкинская СОШ</c:v>
                </c:pt>
                <c:pt idx="19">
                  <c:v>Ст. – Иштиряк. ООШ</c:v>
                </c:pt>
              </c:strCache>
            </c:strRef>
          </c:cat>
          <c:val>
            <c:numRef>
              <c:f>Лист1!$B$2:$B$21</c:f>
              <c:numCache>
                <c:formatCode>0.0</c:formatCode>
                <c:ptCount val="20"/>
                <c:pt idx="0">
                  <c:v>4.5999999999999996</c:v>
                </c:pt>
                <c:pt idx="1">
                  <c:v>4.3</c:v>
                </c:pt>
                <c:pt idx="2">
                  <c:v>4.3</c:v>
                </c:pt>
                <c:pt idx="3">
                  <c:v>4.0999999999999996</c:v>
                </c:pt>
                <c:pt idx="4">
                  <c:v>4</c:v>
                </c:pt>
                <c:pt idx="5">
                  <c:v>4</c:v>
                </c:pt>
                <c:pt idx="6">
                  <c:v>4</c:v>
                </c:pt>
                <c:pt idx="7">
                  <c:v>4</c:v>
                </c:pt>
                <c:pt idx="8">
                  <c:v>4</c:v>
                </c:pt>
                <c:pt idx="9">
                  <c:v>4</c:v>
                </c:pt>
                <c:pt idx="10">
                  <c:v>3.9</c:v>
                </c:pt>
                <c:pt idx="11">
                  <c:v>3.8</c:v>
                </c:pt>
                <c:pt idx="12">
                  <c:v>3.8</c:v>
                </c:pt>
                <c:pt idx="13">
                  <c:v>3.8</c:v>
                </c:pt>
                <c:pt idx="14">
                  <c:v>3.8</c:v>
                </c:pt>
                <c:pt idx="15">
                  <c:v>3.6</c:v>
                </c:pt>
                <c:pt idx="16">
                  <c:v>3.6</c:v>
                </c:pt>
                <c:pt idx="17">
                  <c:v>3.6</c:v>
                </c:pt>
                <c:pt idx="18">
                  <c:v>3.5</c:v>
                </c:pt>
                <c:pt idx="19">
                  <c:v>3.5</c:v>
                </c:pt>
              </c:numCache>
            </c:numRef>
          </c:val>
        </c:ser>
        <c:axId val="79238656"/>
        <c:axId val="79394688"/>
      </c:barChart>
      <c:catAx>
        <c:axId val="79238656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79394688"/>
        <c:crosses val="autoZero"/>
        <c:auto val="1"/>
        <c:lblAlgn val="ctr"/>
        <c:lblOffset val="100"/>
      </c:catAx>
      <c:valAx>
        <c:axId val="79394688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79238656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учащихся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190</c:v>
                </c:pt>
                <c:pt idx="1">
                  <c:v>665</c:v>
                </c:pt>
                <c:pt idx="2">
                  <c:v>855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Выполняли работу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184</c:v>
                </c:pt>
                <c:pt idx="1">
                  <c:v>636</c:v>
                </c:pt>
                <c:pt idx="2">
                  <c:v>820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dLbls>
            <c:dLbl>
              <c:idx val="0"/>
              <c:layout>
                <c:manualLayout>
                  <c:x val="-6.9444444444444503E-2"/>
                  <c:y val="-2.8060326608944881E-2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-6.7901234567901494E-2"/>
                  <c:y val="-0.29743968300227752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-6.7901234567901494E-2"/>
                  <c:y val="-0.42371093179507535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Лист1!$D$2:$D$4</c:f>
              <c:numCache>
                <c:formatCode>0%</c:formatCode>
                <c:ptCount val="3"/>
                <c:pt idx="0">
                  <c:v>0.96842105263158562</c:v>
                </c:pt>
                <c:pt idx="1">
                  <c:v>0.9563909774436119</c:v>
                </c:pt>
                <c:pt idx="2">
                  <c:v>0.95906432748538062</c:v>
                </c:pt>
              </c:numCache>
            </c:numRef>
          </c:val>
        </c:ser>
        <c:dLbls>
          <c:showVal val="1"/>
        </c:dLbls>
        <c:axId val="88878080"/>
        <c:axId val="88883968"/>
      </c:barChart>
      <c:catAx>
        <c:axId val="88878080"/>
        <c:scaling>
          <c:orientation val="minMax"/>
        </c:scaling>
        <c:axPos val="b"/>
        <c:tickLblPos val="nextTo"/>
        <c:crossAx val="88883968"/>
        <c:crosses val="autoZero"/>
        <c:auto val="1"/>
        <c:lblAlgn val="ctr"/>
        <c:lblOffset val="100"/>
      </c:catAx>
      <c:valAx>
        <c:axId val="88883968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88878080"/>
        <c:crosses val="autoZero"/>
        <c:crossBetween val="between"/>
      </c:valAx>
    </c:plotArea>
    <c:legend>
      <c:legendPos val="b"/>
      <c:legendEntry>
        <c:idx val="2"/>
        <c:delete val="1"/>
      </c:legendEntry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№3</c:v>
                </c:pt>
                <c:pt idx="1">
                  <c:v>СОШ №4</c:v>
                </c:pt>
                <c:pt idx="2">
                  <c:v>СОШ №8</c:v>
                </c:pt>
                <c:pt idx="3">
                  <c:v>Лицей №12</c:v>
                </c:pt>
                <c:pt idx="4">
                  <c:v>СОШ №13</c:v>
                </c:pt>
                <c:pt idx="5">
                  <c:v>СОШ №7</c:v>
                </c:pt>
                <c:pt idx="6">
                  <c:v>СОШ №6</c:v>
                </c:pt>
                <c:pt idx="7">
                  <c:v>СОШ №10</c:v>
                </c:pt>
                <c:pt idx="8">
                  <c:v>Гимназия №11</c:v>
                </c:pt>
                <c:pt idx="9">
                  <c:v>ООШ №1</c:v>
                </c:pt>
                <c:pt idx="10">
                  <c:v>СОШ №5</c:v>
                </c:pt>
                <c:pt idx="11">
                  <c:v>СОШ №2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0.99</c:v>
                </c:pt>
                <c:pt idx="11">
                  <c:v>0.98</c:v>
                </c:pt>
              </c:numCache>
            </c:numRef>
          </c:val>
        </c:ser>
        <c:axId val="88961408"/>
        <c:axId val="88962944"/>
      </c:barChart>
      <c:catAx>
        <c:axId val="88961408"/>
        <c:scaling>
          <c:orientation val="minMax"/>
        </c:scaling>
        <c:axPos val="b"/>
        <c:tickLblPos val="nextTo"/>
        <c:crossAx val="88962944"/>
        <c:crosses val="autoZero"/>
        <c:auto val="1"/>
        <c:lblAlgn val="ctr"/>
        <c:lblOffset val="100"/>
      </c:catAx>
      <c:valAx>
        <c:axId val="88962944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896140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rawing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0.16691</cdr:x>
      <cdr:y>0.07693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0" y="0"/>
          <a:ext cx="1407758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ЛМР – 76%</a:t>
          </a:r>
          <a:endParaRPr lang="ru-RU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0.16082</cdr:x>
      <cdr:y>0.07693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0" y="0"/>
          <a:ext cx="1356462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</a:rPr>
            <a:t>ЛМР – 86%</a:t>
          </a:r>
          <a:endParaRPr lang="ru-RU" b="1" dirty="0">
            <a:solidFill>
              <a:srgbClr val="0070C0"/>
            </a:solidFill>
          </a:endParaRPr>
        </a:p>
      </cdr:txBody>
    </cdr:sp>
  </cdr:relSizeAnchor>
  <cdr:relSizeAnchor xmlns:cdr="http://schemas.openxmlformats.org/drawingml/2006/chartDrawing">
    <cdr:from>
      <cdr:x>0.02541</cdr:x>
      <cdr:y>0.20833</cdr:y>
    </cdr:from>
    <cdr:to>
      <cdr:x>1</cdr:x>
      <cdr:y>0.21786</cdr:y>
    </cdr:to>
    <cdr:sp macro="" textlink="">
      <cdr:nvSpPr>
        <cdr:cNvPr id="4" name="Прямая соединительная линия 3"/>
        <cdr:cNvSpPr/>
      </cdr:nvSpPr>
      <cdr:spPr>
        <a:xfrm xmlns:a="http://schemas.openxmlformats.org/drawingml/2006/main">
          <a:off x="214319" y="1000132"/>
          <a:ext cx="8220097" cy="45750"/>
        </a:xfrm>
        <a:prstGeom xmlns:a="http://schemas.openxmlformats.org/drawingml/2006/main" prst="line">
          <a:avLst/>
        </a:prstGeom>
        <a:ln xmlns:a="http://schemas.openxmlformats.org/drawingml/2006/main" w="25400">
          <a:solidFill>
            <a:srgbClr val="0070C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0.27625</cdr:x>
      <cdr:y>0.01488</cdr:y>
    </cdr:from>
    <cdr:to>
      <cdr:x>0.39575</cdr:x>
      <cdr:y>0.09235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2071702" y="71438"/>
          <a:ext cx="896190" cy="371888"/>
        </a:xfrm>
        <a:prstGeom xmlns:a="http://schemas.openxmlformats.org/drawingml/2006/main" prst="rect">
          <a:avLst/>
        </a:prstGeom>
      </cdr:spPr>
    </cdr:pic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0.06776</cdr:x>
      <cdr:y>0.08532</cdr:y>
    </cdr:from>
    <cdr:to>
      <cdr:x>0.12848</cdr:x>
      <cdr:y>0.13103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571504" y="409564"/>
          <a:ext cx="512108" cy="219475"/>
        </a:xfrm>
        <a:prstGeom xmlns:a="http://schemas.openxmlformats.org/drawingml/2006/main" prst="rect">
          <a:avLst/>
        </a:prstGeom>
      </cdr:spPr>
    </cdr:pic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0.76207</cdr:x>
      <cdr:y>0.02976</cdr:y>
    </cdr:from>
    <cdr:to>
      <cdr:x>0.92072</cdr:x>
      <cdr:y>0.1067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5715040" y="142876"/>
          <a:ext cx="1189749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</a:rPr>
            <a:t>ЛМР – 71</a:t>
          </a:r>
          <a:endParaRPr lang="ru-RU" b="1" dirty="0">
            <a:solidFill>
              <a:srgbClr val="0070C0"/>
            </a:solidFill>
          </a:endParaRPr>
        </a:p>
      </cdr:txBody>
    </cdr:sp>
  </cdr:relSizeAnchor>
  <cdr:relSizeAnchor xmlns:cdr="http://schemas.openxmlformats.org/drawingml/2006/chartDrawing">
    <cdr:from>
      <cdr:x>0.02858</cdr:x>
      <cdr:y>0.16369</cdr:y>
    </cdr:from>
    <cdr:to>
      <cdr:x>0.99069</cdr:x>
      <cdr:y>0.16402</cdr:y>
    </cdr:to>
    <cdr:sp macro="" textlink="">
      <cdr:nvSpPr>
        <cdr:cNvPr id="4" name="Прямая соединительная линия 3"/>
        <cdr:cNvSpPr/>
      </cdr:nvSpPr>
      <cdr:spPr>
        <a:xfrm xmlns:a="http://schemas.openxmlformats.org/drawingml/2006/main">
          <a:off x="214331" y="785810"/>
          <a:ext cx="7215200" cy="1584"/>
        </a:xfrm>
        <a:prstGeom xmlns:a="http://schemas.openxmlformats.org/drawingml/2006/main" prst="line">
          <a:avLst/>
        </a:prstGeom>
        <a:ln xmlns:a="http://schemas.openxmlformats.org/drawingml/2006/main" w="25400">
          <a:solidFill>
            <a:srgbClr val="0070C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DDCDD-1B47-4E7C-A5EE-E2E7F95CB9A6}" type="datetimeFigureOut">
              <a:rPr lang="ru-RU" smtClean="0"/>
              <a:pPr/>
              <a:t>15.05.2014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222C0A-A66C-4230-82CD-F639202474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22C0A-A66C-4230-82CD-F639202474BE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22C0A-A66C-4230-82CD-F639202474BE}" type="slidenum">
              <a:rPr lang="ru-RU" smtClean="0"/>
              <a:pPr/>
              <a:t>41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15.05.2014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15.05.2014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15.05.2014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15.05.2014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15.05.2014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15.05.2014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15.05.2014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15.05.2014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15.05.2014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15.05.2014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15.05.2014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2D94FD8-3931-4E37-A4D3-6773E929C542}" type="datetimeFigureOut">
              <a:rPr lang="ru-RU" smtClean="0"/>
              <a:pPr/>
              <a:t>15.05.2014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1500174"/>
            <a:ext cx="8072462" cy="4429156"/>
          </a:xfrm>
        </p:spPr>
        <p:txBody>
          <a:bodyPr>
            <a:normAutofit fontScale="90000"/>
          </a:bodyPr>
          <a:lstStyle/>
          <a:p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>Результаты итоговых проверочных  работ по предметам  учащихся </a:t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>4 классов 2013-2014 учебного года </a:t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3438" y="4071942"/>
            <a:ext cx="4328485" cy="633541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-1000156"/>
            <a:ext cx="7576398" cy="241779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71538" y="571480"/>
          <a:ext cx="8001056" cy="6221261"/>
        </p:xfrm>
        <a:graphic>
          <a:graphicData uri="http://schemas.openxmlformats.org/drawingml/2006/table">
            <a:tbl>
              <a:tblPr/>
              <a:tblGrid>
                <a:gridCol w="1214446"/>
                <a:gridCol w="714380"/>
                <a:gridCol w="571504"/>
                <a:gridCol w="571504"/>
                <a:gridCol w="571504"/>
                <a:gridCol w="500066"/>
                <a:gridCol w="500066"/>
                <a:gridCol w="642942"/>
                <a:gridCol w="785818"/>
                <a:gridCol w="642942"/>
                <a:gridCol w="1285884"/>
              </a:tblGrid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r>
                        <a:rPr lang="ru-RU" sz="14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ОО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Всего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уч-ся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Выпол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Успев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Кач.зн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Ср.оц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Разн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 полугод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год.кач.з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ООШ №1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57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3,7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+7,1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СОШ №2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87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83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28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39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96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3,7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68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+5,3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81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+2,0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73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72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36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+1,3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69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65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+2,0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73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-2,7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71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+4,0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№10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52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31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79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+5,5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30053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Гимназия №11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63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30053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Лицей №12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99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37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51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87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-0,5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514134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№13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63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+2,4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785842"/>
            <a:ext cx="7498080" cy="2203480"/>
          </a:xfrm>
        </p:spPr>
        <p:txBody>
          <a:bodyPr/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42976" y="571480"/>
          <a:ext cx="7929618" cy="6314190"/>
        </p:xfrm>
        <a:graphic>
          <a:graphicData uri="http://schemas.openxmlformats.org/drawingml/2006/table">
            <a:tbl>
              <a:tblPr/>
              <a:tblGrid>
                <a:gridCol w="1785950"/>
                <a:gridCol w="500066"/>
                <a:gridCol w="571504"/>
                <a:gridCol w="500066"/>
                <a:gridCol w="428628"/>
                <a:gridCol w="500066"/>
                <a:gridCol w="500066"/>
                <a:gridCol w="571504"/>
                <a:gridCol w="571504"/>
                <a:gridCol w="642942"/>
                <a:gridCol w="1357322"/>
              </a:tblGrid>
              <a:tr h="5715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Наименование ОО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Всего учащихся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Выполняли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Успев.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latin typeface="Times New Roman"/>
                          <a:ea typeface="Times New Roman"/>
                          <a:cs typeface="Times New Roman"/>
                        </a:rPr>
                        <a:t>Кач.зн</a:t>
                      </a: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latin typeface="Times New Roman"/>
                          <a:ea typeface="Times New Roman"/>
                          <a:cs typeface="Times New Roman"/>
                        </a:rPr>
                        <a:t>Ср.оц</a:t>
                      </a: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Разница </a:t>
                      </a: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полугод. и </a:t>
                      </a:r>
                      <a:r>
                        <a:rPr lang="ru-RU" sz="10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год.кач.зн</a:t>
                      </a: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Ивановская 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Подлесная 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Каркалинская 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71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3,6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Ново-Сережкинская СОШ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3,5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Керлигачская 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3,6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-20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Сугушлинская 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-15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Тимяшевская СОШ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64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2,8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Старокувакская СОШ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Старо-Иштерякская 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3,5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-12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09700" algn="l"/>
                        </a:tabLs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Зеленорощинская СОШ 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63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-12,5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latin typeface="Times New Roman"/>
                          <a:ea typeface="Times New Roman"/>
                          <a:cs typeface="Times New Roman"/>
                        </a:rPr>
                        <a:t>Шугуровская</a:t>
                      </a: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 СОШ 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46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96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-7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Новоиштерякская НШДС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83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4,3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+17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Урдалинская 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Зай-Каратайская 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Куакбашская 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4,6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Урмышлинская 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4,3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Старописьмянская 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3,6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Нижнечершилинская СОШ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Сарабикуловская 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1339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Новочершилинская НШДС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85776"/>
            <a:ext cx="7498080" cy="1703414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Допущены ошибки в следующих заданиях: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000108"/>
            <a:ext cx="7498080" cy="480060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3600" dirty="0" smtClean="0"/>
              <a:t>-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 задании №1 – «Решение задачи» допустили ошибки -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107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учащихся, что составляет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(13%)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-в  задании №2 – «Выполнение вычислений» допустили ошибки -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221 учащихся, что составляет (27%)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-в задании №3 – «Решение выражений»  допустили ошибки -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226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учащихся, что составляет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(27,5%)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-в задании №4 -  «Сравнение величин» (часы и минуты; километры и метры, килограммы и центнеры) допустили ошибки -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224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учащихся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(27%);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-в задании №5 - нахождение Р и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допустили ошибки -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124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учащихся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(15%)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-в задании №6 – «Составление уравнения», допустили ошибки -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160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учащихся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(19%).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-642966"/>
            <a:ext cx="8576530" cy="206060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785794"/>
            <a:ext cx="7498080" cy="5014914"/>
          </a:xfrm>
        </p:spPr>
        <p:txBody>
          <a:bodyPr>
            <a:normAutofit fontScale="77500" lnSpcReduction="20000"/>
          </a:bodyPr>
          <a:lstStyle/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1.Результаты  итоговой  контрольной   работы по математике в 4  классах считать удовлетворительными, показатели успеваемости недостаточными.</a:t>
            </a: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99,4%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обучающихся начальной школы общеобразовательных организаций муниципального района освоили базовый уровень по математике, из них  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73,9 %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обучающихся – на «5» и «4».</a:t>
            </a: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. Отметить целенаправленную работу учителей начальных классов по выполнению стандартов  по математике.</a:t>
            </a:r>
          </a:p>
          <a:p>
            <a:pPr lvl="0">
              <a:buNone/>
            </a:pPr>
            <a:endParaRPr lang="ru-RU" sz="33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642966"/>
            <a:ext cx="7498080" cy="206060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методистам УО: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642918"/>
            <a:ext cx="764386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Г.М.Гаделшиной, методисту по начальному обучению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разработать  и запланировать систему мер, направленных на стабилизацию и улучшение результатов проверочных работ учащихся по математике в 2014-2015 учебном году;</a:t>
            </a:r>
          </a:p>
          <a:p>
            <a:pPr>
              <a:buFontTx/>
              <a:buChar char="-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И.А.Таратута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методисту  естественно- математического цикла,  взять на контроль работу учителей математики основных и  старших классов с учащимися 4 классов, с целью сохранения основных показателей уровня подготовки учащихся по математике.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0"/>
            <a:ext cx="8001056" cy="592933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 smtClean="0">
                <a:solidFill>
                  <a:srgbClr val="0070C0"/>
                </a:solidFill>
              </a:rPr>
              <a:t>. 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 на заседаниях ШМО проанализировать результаты проверочных работ по математике и  запланировать систему мер, направленных на улучшение и стабилизацию результатов учащихся  в 2014-2015учебном году;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 целью ликвидации пробелов в знаниях организовать работу с учащимися по индивидуальным планам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(срок: до 31 мая)</a:t>
            </a:r>
          </a:p>
          <a:p>
            <a:pPr marL="596646" indent="-514350">
              <a:spcBef>
                <a:spcPts val="0"/>
              </a:spcBef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643042" y="-3857676"/>
            <a:ext cx="7143800" cy="457203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Русский язык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428728" y="714356"/>
            <a:ext cx="7478078" cy="2466980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Всего учащихся по муниципальному району 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855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Приняли участие 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820 (96%)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«5»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- 245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(29,9%)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«4»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- 377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(46%)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«3»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- 193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(23,5%)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«2»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- 5  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(0,6%)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Успеваемость -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99%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Качество знаний -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76%;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Средняя оценка –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4,1.</a:t>
            </a:r>
          </a:p>
          <a:p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Количество участников тестирования</a:t>
            </a:r>
            <a:endParaRPr lang="ru-RU" sz="28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85776"/>
            <a:ext cx="7498080" cy="1703414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Успеваемость по городским школам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5920" y="928670"/>
            <a:ext cx="7498080" cy="480060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Всего учащихся -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855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– 821 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(96%)</a:t>
            </a:r>
          </a:p>
          <a:p>
            <a:pPr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  «5»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 - 203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(24,7%)</a:t>
            </a:r>
          </a:p>
          <a:p>
            <a:pPr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  «4»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 - 400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(48,7%)</a:t>
            </a:r>
          </a:p>
          <a:p>
            <a:pPr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  «3»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 - 213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(26%)</a:t>
            </a:r>
          </a:p>
          <a:p>
            <a:pPr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  «2» 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- 5    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(0,6%)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Успеваемость –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99,4%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   (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2013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97%), 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разница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+2,4%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Качество знаний –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73,9%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   (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2013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67%), 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разница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+6,9%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Средняя оценка  -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3,9 </a:t>
            </a:r>
          </a:p>
          <a:p>
            <a:pPr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  (2013 -3,85%), 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разница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+0,5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1357290" y="2428868"/>
            <a:ext cx="757242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42976" y="1071546"/>
          <a:ext cx="7572428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786446" y="164305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 rot="10800000" flipV="1">
            <a:off x="7643834" y="1643050"/>
            <a:ext cx="15001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76%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928662" y="1428736"/>
          <a:ext cx="8434416" cy="4872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1000100" y="2714620"/>
            <a:ext cx="8143900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Средняя оценка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15273" y="1500174"/>
            <a:ext cx="1441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ЛМР – 4,1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857224" y="1500174"/>
          <a:ext cx="8072494" cy="5357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Прямая соединительная линия 6"/>
          <p:cNvCxnSpPr/>
          <p:nvPr/>
        </p:nvCxnSpPr>
        <p:spPr>
          <a:xfrm>
            <a:off x="1071538" y="3143248"/>
            <a:ext cx="8072462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500034" y="2000240"/>
            <a:ext cx="8643966" cy="158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Средняя оценка по сельским школам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928630" y="1428736"/>
          <a:ext cx="8215370" cy="5267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715272" y="17144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472" y="20002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4282" y="1357298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ЛМР- 4,1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1143032"/>
            <a:ext cx="7498080" cy="256067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00098" y="428604"/>
          <a:ext cx="8143902" cy="6429420"/>
        </p:xfrm>
        <a:graphic>
          <a:graphicData uri="http://schemas.openxmlformats.org/drawingml/2006/table">
            <a:tbl>
              <a:tblPr/>
              <a:tblGrid>
                <a:gridCol w="1381554"/>
                <a:gridCol w="654421"/>
                <a:gridCol w="654421"/>
                <a:gridCol w="581707"/>
                <a:gridCol w="508994"/>
                <a:gridCol w="508994"/>
                <a:gridCol w="508994"/>
                <a:gridCol w="727134"/>
                <a:gridCol w="727134"/>
                <a:gridCol w="654421"/>
                <a:gridCol w="1236128"/>
              </a:tblGrid>
              <a:tr h="7143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Всего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уч-ся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Выполняли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Успев.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Кач.зн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Ср.оц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Разница</a:t>
                      </a:r>
                      <a:r>
                        <a:rPr lang="ru-RU" sz="12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200" b="1" baseline="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полуг</a:t>
                      </a:r>
                      <a:r>
                        <a:rPr lang="ru-RU" sz="12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и год .</a:t>
                      </a:r>
                      <a:r>
                        <a:rPr lang="ru-RU" sz="1200" b="1" baseline="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кач.зн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ООШ №1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64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7,1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87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84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39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32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98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85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4,3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2,4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79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5,3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82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+16,3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73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70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34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99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70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+1,3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69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65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32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72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-4,0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74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-0,4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71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+5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№10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52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88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4,2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+15,8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Гимназия №11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64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Лицей №12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99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4,3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+4,5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№13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-1214470"/>
            <a:ext cx="7362084" cy="2632108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Таблица с результатами </a:t>
            </a:r>
            <a:endParaRPr lang="ru-RU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42944" y="500042"/>
          <a:ext cx="8001056" cy="6286544"/>
        </p:xfrm>
        <a:graphic>
          <a:graphicData uri="http://schemas.openxmlformats.org/drawingml/2006/table">
            <a:tbl>
              <a:tblPr/>
              <a:tblGrid>
                <a:gridCol w="2014529"/>
                <a:gridCol w="557239"/>
                <a:gridCol w="500066"/>
                <a:gridCol w="500066"/>
                <a:gridCol w="500066"/>
                <a:gridCol w="428628"/>
                <a:gridCol w="500066"/>
                <a:gridCol w="571504"/>
                <a:gridCol w="571504"/>
                <a:gridCol w="642942"/>
                <a:gridCol w="1214446"/>
              </a:tblGrid>
              <a:tr h="4286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Всего 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уч-ся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Выпол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Успеваем.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Кач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зн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Ср.оц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Разн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полуг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и год. </a:t>
                      </a:r>
                      <a:r>
                        <a:rPr lang="ru-RU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кач.зн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309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Ивановская 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3,0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69309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Подлесная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 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9544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Каркалинская 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71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9544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Н-Сережкинская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9544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Керлигачская 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9544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Сугушлинская 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+7,7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99585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Тимяшевская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 СОШ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98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59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+4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03723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Старокувакская СОШ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+18,1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9544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С-Иштерякская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3,6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9544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09700" algn="l"/>
                        </a:tabLs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Зеленорощин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1441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Шугуровская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 СОШ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98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70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Новоиштеряк.НШДС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+16,7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431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Урдалинская 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+2,0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9544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Зай-Каратайская 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2,0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7605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Куакбашская 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4,4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9544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Урмышлинская 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9987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Старописьмян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3,6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45923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Нижнечершил.СОШ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54143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Сарабикуловская 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3,5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61933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Новочерш.</a:t>
                      </a:r>
                      <a:r>
                        <a:rPr lang="ru-RU" sz="12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НШДС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642966"/>
            <a:ext cx="7498080" cy="2060604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Допущены следующие ошибки: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785794"/>
            <a:ext cx="7498080" cy="480060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- в определении падежа, склонения имен существительных -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166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учащихся 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(20%)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-в определении спряжений глаголов -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125 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учащихся 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(15%);</a:t>
            </a:r>
          </a:p>
          <a:p>
            <a:pPr>
              <a:buNone/>
            </a:pP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- правописание ударных и безударных гласных в корне -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159 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учащихся 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(19,5%)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-замена и пропуск букв -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72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учащихся 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(9%);</a:t>
            </a:r>
          </a:p>
          <a:p>
            <a:pPr>
              <a:buNone/>
            </a:pP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-в написании безударных окончаний имен прилагательных -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113 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учащихся 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(14%)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-правописание парных согласных в корне слова - 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65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учащихся 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(8%);</a:t>
            </a:r>
          </a:p>
          <a:p>
            <a:pPr>
              <a:buNone/>
            </a:pP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-в определении времени глаголов -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37 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учащихся 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(4,5%)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-в написании безударных окончаний имен существительных - 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учащихся 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(3,5%)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>
              <a:buNone/>
            </a:pP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-в написании  личных окончаний глаголов - 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учащихся 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(3,5%).</a:t>
            </a:r>
          </a:p>
          <a:p>
            <a:pPr>
              <a:buNone/>
            </a:pPr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-214338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714356"/>
            <a:ext cx="7498080" cy="5300666"/>
          </a:xfrm>
        </p:spPr>
        <p:txBody>
          <a:bodyPr>
            <a:normAutofit/>
          </a:bodyPr>
          <a:lstStyle/>
          <a:p>
            <a:pPr marL="596646" lvl="0" indent="-51435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Результаты  итоговой  контрольной   работы по русскому языку в 4-х  классах считать удовлетворительными, показатели успеваемости недостаточными.</a:t>
            </a:r>
          </a:p>
          <a:p>
            <a:pPr marL="596646" lvl="0" indent="-51435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99%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обучающихся начальной школы общеобразовательных организаций муниципального района освоили базовый уровень по русскому языку, из них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76 %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обучающихся – на «5» и «4».</a:t>
            </a:r>
          </a:p>
          <a:p>
            <a:pPr marL="596646" lvl="0" indent="-51435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Отметить целенаправленную работу учителей начальных классов по выполнению стандартов  по русскому языку</a:t>
            </a:r>
          </a:p>
          <a:p>
            <a:pPr marL="596646" lvl="0" indent="-51435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96646" lvl="0" indent="-51435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714404"/>
            <a:ext cx="7498080" cy="213204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методистам УО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714356"/>
            <a:ext cx="7576398" cy="5534044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57290" y="785794"/>
            <a:ext cx="757242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Г.М.Гаделшиной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методисту по начальному обучению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разработать  и запланировать систему мер, направленных на стабилизацию и улучшение результатов проверочных работ учащихся по русскому языку в 2014-2015 учебном году;</a:t>
            </a:r>
          </a:p>
          <a:p>
            <a:pPr>
              <a:buFontTx/>
              <a:buChar char="-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И.А.Павловской, методисту  гуманитарного  цикла,  взять на контроль работу учителей русского языка и литературы основных и  старших классов с учащимися 4 классов, с целью сохранения основных показателей уровня подготовки учащихся по русскому языку.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428604"/>
            <a:ext cx="8001056" cy="55007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 smtClean="0">
                <a:solidFill>
                  <a:srgbClr val="0070C0"/>
                </a:solidFill>
              </a:rPr>
              <a:t>. 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-  на заседаниях ШМО проанализировать результаты проверочных работ по русскому языку и  запланировать систему мер, направленных на улучшение и стабилизацию результатов учащихся  в 2014-2015учебном году;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- с целью ликвидации пробелов в знаниях организовать работу с учащимися по индивидуальным планам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(срок: до 31 мая)</a:t>
            </a:r>
          </a:p>
          <a:p>
            <a:pPr marL="596646" indent="-514350">
              <a:buNone/>
            </a:pPr>
            <a:endParaRPr 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Количество участников контрольной работы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500042"/>
            <a:ext cx="7498080" cy="4800600"/>
          </a:xfrm>
        </p:spPr>
        <p:txBody>
          <a:bodyPr>
            <a:normAutofit fontScale="25000" lnSpcReduction="20000"/>
          </a:bodyPr>
          <a:lstStyle/>
          <a:p>
            <a:pPr lvl="3">
              <a:buNone/>
            </a:pPr>
            <a:r>
              <a:rPr lang="ru-RU" sz="1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Окружающий мир</a:t>
            </a:r>
          </a:p>
          <a:p>
            <a:pPr lvl="3">
              <a:buNone/>
            </a:pPr>
            <a:endParaRPr lang="ru-RU" sz="4400" b="1" i="1" dirty="0" smtClean="0"/>
          </a:p>
          <a:p>
            <a:pPr>
              <a:buNone/>
            </a:pPr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buNone/>
            </a:pP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Всего учащихся 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- 855</a:t>
            </a:r>
          </a:p>
          <a:p>
            <a:pPr>
              <a:buNone/>
            </a:pP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– 831 (97%)</a:t>
            </a:r>
          </a:p>
          <a:p>
            <a:pPr>
              <a:buNone/>
            </a:pP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«5» - </a:t>
            </a: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301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 (36%)</a:t>
            </a:r>
          </a:p>
          <a:p>
            <a:pPr>
              <a:buNone/>
            </a:pP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«4» - </a:t>
            </a: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414 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(50%)</a:t>
            </a:r>
          </a:p>
          <a:p>
            <a:pPr>
              <a:buNone/>
            </a:pP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«3» - </a:t>
            </a: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116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 (14%)</a:t>
            </a:r>
          </a:p>
          <a:p>
            <a:pPr>
              <a:buNone/>
            </a:pP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Успеваемость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 - 100%;</a:t>
            </a:r>
          </a:p>
          <a:p>
            <a:pPr>
              <a:buNone/>
            </a:pP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Качество знаний 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- 86%;</a:t>
            </a:r>
          </a:p>
          <a:p>
            <a:pPr>
              <a:buNone/>
            </a:pP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Средняя оценка 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- 4,2.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Количество участников тестирования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городским школам</a:t>
            </a:r>
            <a:endParaRPr lang="ru-RU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1214414" y="1428736"/>
          <a:ext cx="764386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571472" y="1447800"/>
          <a:ext cx="8429684" cy="5267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0"/>
            <a:ext cx="7498080" cy="114300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1428728" y="1428736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630444" y="1571612"/>
            <a:ext cx="1321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ЛМР – 86%</a:t>
            </a:r>
            <a:endParaRPr lang="ru-RU" b="1" dirty="0">
              <a:solidFill>
                <a:srgbClr val="0070C0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357290" y="2500306"/>
            <a:ext cx="7786710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09584" y="1142984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Средняя оценка по городским школам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86710" y="1500174"/>
            <a:ext cx="1186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ЛМР – 4,2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357290" y="1447800"/>
          <a:ext cx="7429552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Прямая соединительная линия 6"/>
          <p:cNvCxnSpPr/>
          <p:nvPr/>
        </p:nvCxnSpPr>
        <p:spPr>
          <a:xfrm>
            <a:off x="1285852" y="2214554"/>
            <a:ext cx="7358114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357290" y="2214554"/>
            <a:ext cx="7286676" cy="158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1071538" y="2214554"/>
            <a:ext cx="7786742" cy="158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000100" y="2214554"/>
            <a:ext cx="6572296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Средняя оценка по сельским школам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85786" y="1000108"/>
          <a:ext cx="8358214" cy="53387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42910" y="1500174"/>
            <a:ext cx="1186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ЛМР – 4,2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1285908"/>
            <a:ext cx="7498080" cy="2703546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00100" y="500042"/>
          <a:ext cx="8072494" cy="6215106"/>
        </p:xfrm>
        <a:graphic>
          <a:graphicData uri="http://schemas.openxmlformats.org/drawingml/2006/table">
            <a:tbl>
              <a:tblPr/>
              <a:tblGrid>
                <a:gridCol w="1357322"/>
                <a:gridCol w="714348"/>
                <a:gridCol w="571504"/>
                <a:gridCol w="571504"/>
                <a:gridCol w="642942"/>
                <a:gridCol w="500098"/>
                <a:gridCol w="500066"/>
                <a:gridCol w="714380"/>
                <a:gridCol w="642942"/>
                <a:gridCol w="642942"/>
                <a:gridCol w="1214446"/>
              </a:tblGrid>
              <a:tr h="7143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ОО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Всего учащихся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Выполняли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Успев.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Кач.зн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Ср.оц.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Разница полугод. и год. </a:t>
                      </a:r>
                      <a:r>
                        <a:rPr lang="ru-RU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кач.зн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ООШ №1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3,7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-7,1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4,2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1,2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+26,3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98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4,3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+14,8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73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71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-2,6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69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66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33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91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4,3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-0,3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+2,0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№10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98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1,8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Гимназия №11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+6,0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Лицей №12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97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4,4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№13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6671" y="-1357346"/>
            <a:ext cx="7667329" cy="2988175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00100" y="642918"/>
          <a:ext cx="8143932" cy="6215106"/>
        </p:xfrm>
        <a:graphic>
          <a:graphicData uri="http://schemas.openxmlformats.org/drawingml/2006/table">
            <a:tbl>
              <a:tblPr/>
              <a:tblGrid>
                <a:gridCol w="1714512"/>
                <a:gridCol w="571504"/>
                <a:gridCol w="571504"/>
                <a:gridCol w="500066"/>
                <a:gridCol w="428628"/>
                <a:gridCol w="500066"/>
                <a:gridCol w="357190"/>
                <a:gridCol w="642942"/>
                <a:gridCol w="714380"/>
                <a:gridCol w="714380"/>
                <a:gridCol w="1428760"/>
              </a:tblGrid>
              <a:tr h="4286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ОО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Всего 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уч-ся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Выполняли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Успев.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latin typeface="Times New Roman"/>
                          <a:ea typeface="Times New Roman"/>
                          <a:cs typeface="Times New Roman"/>
                        </a:rPr>
                        <a:t>Кач.зн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latin typeface="Times New Roman"/>
                          <a:ea typeface="Times New Roman"/>
                          <a:cs typeface="Times New Roman"/>
                        </a:rPr>
                        <a:t>Ср.оц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Разница полугод. и год. </a:t>
                      </a:r>
                      <a:r>
                        <a:rPr lang="ru-RU" sz="1100" b="1" dirty="0" err="1">
                          <a:latin typeface="Times New Roman"/>
                          <a:ea typeface="Times New Roman"/>
                          <a:cs typeface="Times New Roman"/>
                        </a:rPr>
                        <a:t>кач.зн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Ивановская 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Подлесная 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4,4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Каркалинская 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14,3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Н-Сережкинская СОШ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83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Керлигачская 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Сугушлинская 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92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4,3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15,4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Тимяшевская СОШ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69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+3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Старокувакская СОШ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    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   70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4,7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+9,1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Ст-Иштерякская 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82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4,3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09700" algn="l"/>
                        </a:tabLs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Зеленорощ. СОШ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-2,5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7574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Шугуровская СОШ 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94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4,4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37574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Новоиштеряк. НШДС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83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4,5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7574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Урдалинская 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7574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Зай-Каратайская 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415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Куакбашская 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5,0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Урмышлинская 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4,3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Старописьмян.ООШ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3,6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3724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Нижнечершил. СОШ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0569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Сарабикуловская 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3,5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Новочерш. НШДС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83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Успеваемость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500090"/>
            <a:ext cx="7498080" cy="1917728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Допущены следующие ошибки: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857232"/>
            <a:ext cx="7498080" cy="48006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-в определении понятия линия горизонта - </a:t>
            </a: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117 учащихся (14%);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-в определение природных зон - </a:t>
            </a: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250 учащихся (30%);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-животный и растительный мир -</a:t>
            </a: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181 учащихся (22%);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-полезные ископаемые -</a:t>
            </a: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137 учащихся (16%);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-состав воздуха – </a:t>
            </a: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80 учащихся (9,6%);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-органы дыхания человека - </a:t>
            </a: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60 учащихся (7,2%);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-исторические события страны, исторические источники, Государственный флаг РФ (определение расположения полос) - </a:t>
            </a: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60 учащихся (7,2%);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-значение воды, охрана водоёмов - </a:t>
            </a: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48 учащихся (6%).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</a:t>
            </a:r>
            <a:r>
              <a:rPr lang="ru-RU" sz="3600" b="1" dirty="0" smtClean="0">
                <a:solidFill>
                  <a:srgbClr val="0070C0"/>
                </a:solidFill>
              </a:rPr>
              <a:t> :  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1071546"/>
            <a:ext cx="7498080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Результаты  проверочных работ по окружающему миру общеобразовательных организаций муниципального района по окружающему миру  считать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удовлетворительными.</a:t>
            </a:r>
          </a:p>
          <a:p>
            <a:pPr marL="596646" indent="-51435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 100% обучающихся начальной школы общеобразовательных организаций  муниципального района освоили базовый уровень по окружающему миру, из них  86% обучающихся – на «5» и «4». </a:t>
            </a:r>
          </a:p>
          <a:p>
            <a:pPr marL="596646" indent="-51435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   Отметить целенаправленную работу учителей начальных классов по выполнению стандартов  по окружающему миру.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0" y="-642966"/>
            <a:ext cx="7498080" cy="213204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методистам УО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714356"/>
            <a:ext cx="7576398" cy="5534044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57290" y="785794"/>
            <a:ext cx="757242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Г.М.Гаделшиной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методисту по начальному обучению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разработать  и запланировать систему мер, направленных на стабилизацию и улучшение результатов проверочных работ учащихся по окружающему миру в 2014-2015 учебном году;</a:t>
            </a:r>
          </a:p>
          <a:p>
            <a:pPr>
              <a:buFontTx/>
              <a:buChar char="-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Ю.В.Сидоровой, методисту естественно- научного цикла,  взять на контроль работу учителей биологии основных и  старших классов с учащимися 4 классов, с целью сохранения основных показателей уровня подготовки учащихся по биологии.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42852"/>
            <a:ext cx="8001056" cy="55007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 smtClean="0">
                <a:solidFill>
                  <a:srgbClr val="0070C0"/>
                </a:solidFill>
              </a:rPr>
              <a:t>. 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 на заседаниях ШМО проанализировать результаты проверочных работ по окружающему миру и  запланировать систему мер, направленных на улучшение и стабилизацию результатов учащихся  в 2014-2015учебном году;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с целью ликвидации пробелов в знаниях организовать работу с учащимися по индивидуальным планам 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(срок: до 31 мая)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Татарский язык</a:t>
            </a:r>
            <a:endParaRPr lang="ru-RU" sz="4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000108"/>
            <a:ext cx="7498080" cy="48006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Всего учащихся - </a:t>
            </a:r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855</a:t>
            </a:r>
          </a:p>
          <a:p>
            <a:pPr>
              <a:buNone/>
            </a:pP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– 832 </a:t>
            </a: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(97%)</a:t>
            </a:r>
          </a:p>
          <a:p>
            <a:pPr>
              <a:buNone/>
            </a:pPr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     «5»</a:t>
            </a: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 - 222 </a:t>
            </a:r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(26,8%)</a:t>
            </a:r>
          </a:p>
          <a:p>
            <a:pPr>
              <a:buNone/>
            </a:pPr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     «4»</a:t>
            </a: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 - 371 </a:t>
            </a:r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(43,5%)</a:t>
            </a:r>
          </a:p>
          <a:p>
            <a:pPr>
              <a:buNone/>
            </a:pPr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     «3»</a:t>
            </a: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 - 237 </a:t>
            </a:r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(28,5%)</a:t>
            </a:r>
          </a:p>
          <a:p>
            <a:pPr>
              <a:buNone/>
            </a:pPr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     «2» </a:t>
            </a: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2    </a:t>
            </a:r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 (0,2% )</a:t>
            </a:r>
          </a:p>
          <a:p>
            <a:pPr>
              <a:buNone/>
            </a:pP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Успеваемость – </a:t>
            </a:r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99,8%;</a:t>
            </a:r>
          </a:p>
          <a:p>
            <a:pPr>
              <a:buNone/>
            </a:pP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Качество знаний - </a:t>
            </a:r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71%;</a:t>
            </a:r>
          </a:p>
          <a:p>
            <a:pPr>
              <a:buNone/>
            </a:pP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Средняя оценка  - </a:t>
            </a:r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3,9.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Количество участников тестирования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городским школам</a:t>
            </a:r>
            <a:endParaRPr lang="ru-RU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728" y="1428736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1428728" y="1428736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285776"/>
            <a:ext cx="7498080" cy="1703414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12"/>
          <p:cNvSpPr txBox="1"/>
          <p:nvPr/>
        </p:nvSpPr>
        <p:spPr>
          <a:xfrm>
            <a:off x="6715140" y="1966662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71%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142976" y="2857496"/>
            <a:ext cx="757242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285776"/>
            <a:ext cx="7498080" cy="170341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-142900"/>
            <a:ext cx="7498080" cy="114300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Средняя оценка по городским школам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429521" y="1142984"/>
            <a:ext cx="1714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3,9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85852" y="1500174"/>
          <a:ext cx="7429552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Прямая соединительная линия 6"/>
          <p:cNvCxnSpPr/>
          <p:nvPr/>
        </p:nvCxnSpPr>
        <p:spPr>
          <a:xfrm flipV="1">
            <a:off x="1071538" y="1928802"/>
            <a:ext cx="7358114" cy="7143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000100" y="1928802"/>
            <a:ext cx="8143900" cy="7143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1071538" y="2214554"/>
            <a:ext cx="7786742" cy="158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000100" y="2214554"/>
            <a:ext cx="6572296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Средняя оценка по сельским школам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928630" y="928670"/>
          <a:ext cx="8215370" cy="5267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14282" y="1643050"/>
            <a:ext cx="12346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3,9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1143032"/>
            <a:ext cx="7498080" cy="2560670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00100" y="489823"/>
          <a:ext cx="8143932" cy="6296763"/>
        </p:xfrm>
        <a:graphic>
          <a:graphicData uri="http://schemas.openxmlformats.org/drawingml/2006/table">
            <a:tbl>
              <a:tblPr/>
              <a:tblGrid>
                <a:gridCol w="1285884"/>
                <a:gridCol w="714380"/>
                <a:gridCol w="785818"/>
                <a:gridCol w="571504"/>
                <a:gridCol w="571504"/>
                <a:gridCol w="500066"/>
                <a:gridCol w="428628"/>
                <a:gridCol w="642942"/>
                <a:gridCol w="642942"/>
                <a:gridCol w="642942"/>
                <a:gridCol w="1357322"/>
              </a:tblGrid>
              <a:tr h="7245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ОО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Всего 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уч-ся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Выполн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Успев.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Кач.зн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Ср.оц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Разница  полугод. и годов. </a:t>
                      </a:r>
                      <a:r>
                        <a:rPr lang="ru-RU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кач.зн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ООШ №1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3,5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78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+0,1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9389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76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4,2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+3,4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2333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73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72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97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+1.6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2333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73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-0,2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2333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1,2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2333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+2,2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5597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№10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3,7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-5,9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Гимназия №11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3392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Лицей №12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74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2333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№13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79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286040"/>
            <a:ext cx="7498080" cy="3703678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00100" y="571480"/>
          <a:ext cx="8215370" cy="6261142"/>
        </p:xfrm>
        <a:graphic>
          <a:graphicData uri="http://schemas.openxmlformats.org/drawingml/2006/table">
            <a:tbl>
              <a:tblPr/>
              <a:tblGrid>
                <a:gridCol w="1785950"/>
                <a:gridCol w="571504"/>
                <a:gridCol w="571504"/>
                <a:gridCol w="571504"/>
                <a:gridCol w="571504"/>
                <a:gridCol w="571504"/>
                <a:gridCol w="428628"/>
                <a:gridCol w="571504"/>
                <a:gridCol w="571504"/>
                <a:gridCol w="785818"/>
                <a:gridCol w="1214446"/>
              </a:tblGrid>
              <a:tr h="5000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ОО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Всего учащихся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Выполняли работу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Успеваем.</a:t>
                      </a:r>
                      <a:endParaRPr lang="ru-RU" sz="9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Кач.зн.</a:t>
                      </a:r>
                      <a:endParaRPr lang="ru-RU" sz="9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Ср.оц.</a:t>
                      </a:r>
                      <a:endParaRPr lang="ru-RU" sz="9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Разница  полугод. и годов. кач.зн.</a:t>
                      </a:r>
                      <a:endParaRPr lang="ru-RU" sz="9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15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Ивановская ООШ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3,0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Подлесная ООШ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63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Каркалинская ООШ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9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57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-30</a:t>
                      </a:r>
                      <a:endParaRPr lang="ru-RU" sz="9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Н-Сережкинская </a:t>
                      </a: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СОШ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3,5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-17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Керлигачская ООШ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70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Сугушлинская ООШ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54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-7,7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Тимяшевская СОШ</a:t>
                      </a:r>
                      <a:endParaRPr lang="ru-RU" sz="9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9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9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9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9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9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9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69</a:t>
                      </a:r>
                      <a:endParaRPr lang="ru-RU" sz="9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+3,5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Старокувакская СОШ</a:t>
                      </a:r>
                      <a:endParaRPr lang="ru-RU" sz="9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9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9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9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9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9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9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9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С-Иштерякская </a:t>
                      </a: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  <a:endParaRPr lang="ru-RU" sz="9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-13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09700" algn="l"/>
                        </a:tabLst>
                      </a:pPr>
                      <a:r>
                        <a:rPr lang="ru-RU" sz="1000" b="1" dirty="0" err="1">
                          <a:latin typeface="Times New Roman"/>
                          <a:ea typeface="Times New Roman"/>
                          <a:cs typeface="Times New Roman"/>
                        </a:rPr>
                        <a:t>Зеленорощинская</a:t>
                      </a: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 СОШ 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9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9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9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9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9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9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Шугуровская СОШ 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47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72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-1,8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Новоиштеряк. </a:t>
                      </a: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НШДС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9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9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4,2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+16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Урдалинская ООШ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80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4,2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Зай-Каратайская ООШ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-20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Куакбашская ООШ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9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9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9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9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9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9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9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4,8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Урмышлинская ООШ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4,6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Старописьмянская ООШ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3,6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+20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Нижнечершилин. </a:t>
                      </a: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СОШ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9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9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80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2067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Сарабикуловская ООШ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3,5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Новочерш. </a:t>
                      </a: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НШДС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9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9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9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9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9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9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Допущены следующие ошибки: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071546"/>
            <a:ext cx="7498080" cy="480060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sz="3300" dirty="0" smtClean="0"/>
              <a:t>-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замена и пропуск букв - 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150 учащихся (18%);</a:t>
            </a: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-в орфограммах – е –</a:t>
            </a:r>
            <a:r>
              <a:rPr lang="tt-RU" sz="3300" dirty="0" smtClean="0">
                <a:latin typeface="Times New Roman" pitchFamily="18" charset="0"/>
                <a:cs typeface="Times New Roman" pitchFamily="18" charset="0"/>
              </a:rPr>
              <a:t>ә; о-ө; а –ә; о-ө; х -һ; у-ү;</a:t>
            </a: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tt-RU" sz="3300" dirty="0" smtClean="0">
                <a:latin typeface="Times New Roman" pitchFamily="18" charset="0"/>
                <a:cs typeface="Times New Roman" pitchFamily="18" charset="0"/>
              </a:rPr>
              <a:t>-в </a:t>
            </a:r>
            <a:r>
              <a:rPr lang="tt-RU" sz="3300" smtClean="0">
                <a:latin typeface="Times New Roman" pitchFamily="18" charset="0"/>
                <a:cs typeface="Times New Roman" pitchFamily="18" charset="0"/>
              </a:rPr>
              <a:t>правописании удвоенных </a:t>
            </a:r>
            <a:r>
              <a:rPr lang="tt-RU" sz="3300" dirty="0" smtClean="0">
                <a:latin typeface="Times New Roman" pitchFamily="18" charset="0"/>
                <a:cs typeface="Times New Roman" pitchFamily="18" charset="0"/>
              </a:rPr>
              <a:t>согласных в корне слов;</a:t>
            </a: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tt-RU" sz="3300" dirty="0" smtClean="0">
                <a:latin typeface="Times New Roman" pitchFamily="18" charset="0"/>
                <a:cs typeface="Times New Roman" pitchFamily="18" charset="0"/>
              </a:rPr>
              <a:t>- в написании паде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ж</a:t>
            </a:r>
            <a:r>
              <a:rPr lang="tt-RU" sz="3300" dirty="0" smtClean="0">
                <a:latin typeface="Times New Roman" pitchFamily="18" charset="0"/>
                <a:cs typeface="Times New Roman" pitchFamily="18" charset="0"/>
              </a:rPr>
              <a:t>ных окончаний имён существительных;</a:t>
            </a: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tt-RU" sz="3300" dirty="0" smtClean="0">
                <a:latin typeface="Times New Roman" pitchFamily="18" charset="0"/>
                <a:cs typeface="Times New Roman" pitchFamily="18" charset="0"/>
              </a:rPr>
              <a:t>-в написании слов с звуком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-в написании окончаний множественного числа имен существительных;</a:t>
            </a:r>
          </a:p>
          <a:p>
            <a:pPr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-в написании имен собственных.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</a:t>
            </a:r>
            <a:r>
              <a:rPr lang="ru-RU" sz="3600" b="1" dirty="0" smtClean="0">
                <a:solidFill>
                  <a:srgbClr val="0070C0"/>
                </a:solidFill>
              </a:rPr>
              <a:t> :  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1071546"/>
            <a:ext cx="7498080" cy="4800600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 Результаты  итоговой  контрольной   работы по   татарскому языку в 4 классах считать удовлетворительными, показатели успеваемости недостаточными.</a:t>
            </a:r>
          </a:p>
          <a:p>
            <a:pPr marL="596646" indent="-51435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99,8% обучающихся начальной школы общеобразовательных организаций муниципального района освоили базовый уровень по татарскому языку, из них  71% обучающихся – на «5» и «4».  </a:t>
            </a:r>
          </a:p>
          <a:p>
            <a:pPr marL="596646" indent="-51435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3. Отметить целенаправленную работу учителей, преподающих татарский язык в 4 классах по выполнению стандартов  по татарскому языку.</a:t>
            </a:r>
          </a:p>
          <a:p>
            <a:pPr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714404"/>
            <a:ext cx="7498080" cy="213204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методистам УО</a:t>
            </a:r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714356"/>
            <a:ext cx="7576398" cy="5534044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57290" y="785794"/>
            <a:ext cx="75724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Г.М.Гаделшиной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методисту по начальному обучению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разработать  и запланировать систему мер, направленных на стабилизацию и улучшение результатов проверочных работ учащихся по татарскому языку в 2014-2015 учебном году;</a:t>
            </a:r>
          </a:p>
          <a:p>
            <a:pPr>
              <a:buFontTx/>
              <a:buChar char="-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Л.Г.Рамазановой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методисту по национальному образованию,  взять на контроль работу учителей татарского  языка и литературы основных и  старших классов с учащимися 4 классов, с целью сохранения основных показателей уровня подготовки учащихся по татарскому языку.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0"/>
            <a:ext cx="8001056" cy="592933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 smtClean="0">
                <a:solidFill>
                  <a:srgbClr val="0070C0"/>
                </a:solidFill>
              </a:rPr>
              <a:t>. 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-  на заседаниях ШМО проанализировать результаты проверочных работ по татарскому языку и  запланировать систему мер, направленных на улучшение и стабилизацию результатов учащихся  в 2014-2015учебном году;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- с целью ликвидации пробелов в знаниях организовать работу с учащимися по индивидуальным планам.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(срок: до 31 мая)</a:t>
            </a:r>
          </a:p>
          <a:p>
            <a:pPr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28728" y="928670"/>
            <a:ext cx="721520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Учебный материал  4 класса усвоен учащимися на достаточном уровне. Стабильно хорошие результаты получены по проверке степени обученности учащихся по всем предметам. Качество знаний  по всем предметам выше 70%. В целом учащиеся 4 классов готовы к продолжению обучения в 5 классах.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учителям: </a:t>
            </a:r>
            <a:endParaRPr lang="ru-RU" sz="2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-следует обратить внимание на задания системного уровня, которые требуют от школьников проявления гибкости, нестандартности мышления,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использования уже известных опорных знаний в новой учебной ситуации.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1285852" y="2214554"/>
            <a:ext cx="757242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7571553" y="2142273"/>
            <a:ext cx="73124" cy="7143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85852" y="1285860"/>
          <a:ext cx="7500990" cy="4086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630444" y="1571612"/>
            <a:ext cx="15808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73,9%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14176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42976" y="2786058"/>
            <a:ext cx="757242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 rot="10800000" flipV="1">
            <a:off x="7263941" y="2292763"/>
            <a:ext cx="18589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73,9%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0" y="0"/>
            <a:ext cx="749808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Средняя оценка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0034" y="2214554"/>
            <a:ext cx="2327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 rot="10800000" flipV="1">
            <a:off x="7286642" y="2140473"/>
            <a:ext cx="18573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ЛМР – 3,9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14414" y="1571612"/>
          <a:ext cx="7429552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Прямая соединительная линия 6"/>
          <p:cNvCxnSpPr/>
          <p:nvPr/>
        </p:nvCxnSpPr>
        <p:spPr>
          <a:xfrm>
            <a:off x="1357290" y="3143248"/>
            <a:ext cx="757242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1071538" y="2214554"/>
            <a:ext cx="7786742" cy="158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000100" y="2214554"/>
            <a:ext cx="6572296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Средняя оценка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00100" y="1428736"/>
          <a:ext cx="8001056" cy="61246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00034" y="1785926"/>
            <a:ext cx="12346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3,9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lnDef>
      <a:spPr>
        <a:ln w="25400">
          <a:solidFill>
            <a:srgbClr val="0070C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2490</TotalTime>
  <Words>3705</Words>
  <Application>Microsoft Office PowerPoint</Application>
  <PresentationFormat>Экран (4:3)</PresentationFormat>
  <Paragraphs>1863</Paragraphs>
  <Slides>58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58</vt:i4>
      </vt:variant>
    </vt:vector>
  </HeadingPairs>
  <TitlesOfParts>
    <vt:vector size="59" baseType="lpstr">
      <vt:lpstr>Солнцестояние</vt:lpstr>
      <vt:lpstr>                                     Результаты итоговых проверочных  работ по предметам  учащихся  4 классов 2013-2014 учебного года   </vt:lpstr>
      <vt:lpstr>              Математика</vt:lpstr>
      <vt:lpstr>Количество участников контрольной работы</vt:lpstr>
      <vt:lpstr>  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Средняя оценка по городским школам</vt:lpstr>
      <vt:lpstr>Средняя оценка по сельским школам</vt:lpstr>
      <vt:lpstr>                 Таблица с результатами</vt:lpstr>
      <vt:lpstr>                     Таблица с результатами</vt:lpstr>
      <vt:lpstr>Допущены ошибки в следующих заданиях:</vt:lpstr>
      <vt:lpstr>   Выводы:</vt:lpstr>
      <vt:lpstr>Рекомендации методистам УО:</vt:lpstr>
      <vt:lpstr>Слайд 15</vt:lpstr>
      <vt:lpstr>               Русский язык </vt:lpstr>
      <vt:lpstr>Количество участников тестирования</vt:lpstr>
      <vt:lpstr>   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Средняя оценка по городским школам</vt:lpstr>
      <vt:lpstr>Средняя оценка по сельским школам</vt:lpstr>
      <vt:lpstr>               Таблица с результатами</vt:lpstr>
      <vt:lpstr>            Таблица с результатами </vt:lpstr>
      <vt:lpstr>Допущены следующие ошибки:</vt:lpstr>
      <vt:lpstr>   Выводы:</vt:lpstr>
      <vt:lpstr>Рекомендации методистам УО:</vt:lpstr>
      <vt:lpstr>Слайд 29</vt:lpstr>
      <vt:lpstr>Слайд 30</vt:lpstr>
      <vt:lpstr>Количество участников тестирования</vt:lpstr>
      <vt:lpstr>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Средняя оценка по городским школам</vt:lpstr>
      <vt:lpstr>Средняя оценка по сельским школам</vt:lpstr>
      <vt:lpstr>             Таблица с результатами</vt:lpstr>
      <vt:lpstr>           Таблица с результатами</vt:lpstr>
      <vt:lpstr>Допущены следующие ошибки:</vt:lpstr>
      <vt:lpstr>  Выводы :  </vt:lpstr>
      <vt:lpstr>Рекомендации методистам УО:</vt:lpstr>
      <vt:lpstr>Слайд 43</vt:lpstr>
      <vt:lpstr>           Татарский язык</vt:lpstr>
      <vt:lpstr>Количество участников тестирования</vt:lpstr>
      <vt:lpstr>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Средняя оценка по городским школам</vt:lpstr>
      <vt:lpstr>Средняя оценка по сельским школам</vt:lpstr>
      <vt:lpstr>           Таблица с результатами</vt:lpstr>
      <vt:lpstr>                                  Таблица с результатами</vt:lpstr>
      <vt:lpstr>Допущены следующие ошибки:</vt:lpstr>
      <vt:lpstr>  Выводы :  </vt:lpstr>
      <vt:lpstr>Рекомендации методистам УО:</vt:lpstr>
      <vt:lpstr>Слайд 57</vt:lpstr>
      <vt:lpstr>Выводы: </vt:lpstr>
    </vt:vector>
  </TitlesOfParts>
  <Company>ИМЦ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диагностического тестирования по математике  за 1 полугодие  2012-2013 учебного года. </dc:title>
  <dc:creator>РС</dc:creator>
  <cp:lastModifiedBy>Admin</cp:lastModifiedBy>
  <cp:revision>309</cp:revision>
  <dcterms:created xsi:type="dcterms:W3CDTF">2012-12-17T07:09:56Z</dcterms:created>
  <dcterms:modified xsi:type="dcterms:W3CDTF">2014-05-15T05:30:37Z</dcterms:modified>
</cp:coreProperties>
</file>